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10340FDF-B15C-4CFF-B487-146F9B98A252}" v="28" dt="2021-08-10T21:47:37.589"/>
    <p1510:client id="{7FB42E05-DEC9-4126-B474-47B35F363E13}" v="30" dt="2021-07-12T20:25:12.855"/>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80" d="100"/>
          <a:sy n="80" d="100"/>
        </p:scale>
        <p:origin x="106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‹Nr.›</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‹Nr.›</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615593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1238425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798758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‹Nr.›</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github.com/Faqqin/Applied-Data-Science-Capstone-SpaceX/blob/main/Data%20Wrangling.ipynb"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Faqqin/Applied-Data-Science-Capstone-SpaceX/blob/main/EDA%20with%20Data%20Visualization.ipynb"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Faqqin/Applied-Data-Science-Capstone-SpaceX/blob/main/EDA%20with%20Data%20Visualization.ipynb" TargetMode="Externa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aqqin/Applied-Data-Science-Capstone-SpaceX/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aqqin/Applied-Data-Science-Capstone-SpaceX/blob/main/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aqqin/Applied-Data-Science-Capstone-SpaceX/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Faqqin/Applied-Data-Science-Capstone-SpaceX/blob/main/Predictive%20Analysis%20Machine%20Learn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github.com/Faqqin/Applied-Data-Science-Capstone-SpaceX/blob/main/Data%20Collection%20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aqqin/Applied-Data-Science-Capstone-SpaceX/blob/main/Data%20Collection%20with%20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Andreas F.</a:t>
            </a:r>
          </a:p>
          <a:p>
            <a:r>
              <a:rPr lang="en-US">
                <a:solidFill>
                  <a:schemeClr val="bg2"/>
                </a:solidFill>
                <a:latin typeface="Abadi" panose="020B0604020104020204" pitchFamily="34" charset="0"/>
                <a:ea typeface="SF Pro" pitchFamily="2" charset="0"/>
                <a:cs typeface="SF Pro" pitchFamily="2" charset="0"/>
              </a:rPr>
              <a:t>16.09.2024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6269885" cy="3028797"/>
          </a:xfrm>
          <a:prstGeom prst="rect">
            <a:avLst/>
          </a:prstGeom>
        </p:spPr>
        <p:txBody>
          <a:bodyPr/>
          <a:lstStyle/>
          <a:p>
            <a:r>
              <a:rPr lang="en-US" sz="1800" dirty="0"/>
              <a:t>Data wrangling refers to the process of transforming and organizing disordered or intricate datasets to make them more accessible for analysis and Exploratory Data Analysis (EDA).</a:t>
            </a:r>
          </a:p>
          <a:p>
            <a:r>
              <a:rPr lang="en-US" sz="1800" dirty="0"/>
              <a:t>It began by determining the number of launches at each location, followed by calculating the frequency and distribution of mission outcomes for each orbit type. </a:t>
            </a:r>
          </a:p>
          <a:p>
            <a:r>
              <a:rPr lang="en-US" sz="1800" dirty="0"/>
              <a:t>Afterward, a landing outcome label has been generated based on the outcome column, simplifying future analysis, visualization, and machine learning tasks. Finally, the processed data has been exported as a CSV file.</a:t>
            </a:r>
          </a:p>
          <a:p>
            <a:pPr marL="0" indent="0">
              <a:buNone/>
            </a:pPr>
            <a:br>
              <a:rPr lang="en-US" sz="2200" dirty="0">
                <a:solidFill>
                  <a:schemeClr val="accent3">
                    <a:lumMod val="25000"/>
                  </a:schemeClr>
                </a:solidFill>
                <a:latin typeface="Abadi" panose="020B0604020104020204" pitchFamily="34" charset="0"/>
              </a:rPr>
            </a:b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Grafik 1">
            <a:extLst>
              <a:ext uri="{FF2B5EF4-FFF2-40B4-BE49-F238E27FC236}">
                <a16:creationId xmlns:a16="http://schemas.microsoft.com/office/drawing/2014/main" id="{82CD90F9-57D4-4475-BB5F-0D1C5EA89801}"/>
              </a:ext>
            </a:extLst>
          </p:cNvPr>
          <p:cNvPicPr>
            <a:picLocks noChangeAspect="1"/>
          </p:cNvPicPr>
          <p:nvPr/>
        </p:nvPicPr>
        <p:blipFill>
          <a:blip r:embed="rId4"/>
          <a:stretch>
            <a:fillRect/>
          </a:stretch>
        </p:blipFill>
        <p:spPr>
          <a:xfrm>
            <a:off x="7261847" y="1825625"/>
            <a:ext cx="4023764" cy="3028797"/>
          </a:xfrm>
          <a:prstGeom prst="rect">
            <a:avLst/>
          </a:prstGeom>
          <a:ln>
            <a:solidFill>
              <a:schemeClr val="tx1"/>
            </a:solidFill>
          </a:ln>
        </p:spPr>
      </p:pic>
      <p:sp>
        <p:nvSpPr>
          <p:cNvPr id="3" name="Textfeld 2">
            <a:extLst>
              <a:ext uri="{FF2B5EF4-FFF2-40B4-BE49-F238E27FC236}">
                <a16:creationId xmlns:a16="http://schemas.microsoft.com/office/drawing/2014/main" id="{6B172B34-8869-486C-81ED-1A0291FCFAC3}"/>
              </a:ext>
            </a:extLst>
          </p:cNvPr>
          <p:cNvSpPr txBox="1"/>
          <p:nvPr/>
        </p:nvSpPr>
        <p:spPr>
          <a:xfrm>
            <a:off x="7167529" y="4890474"/>
            <a:ext cx="4212399" cy="590931"/>
          </a:xfrm>
          <a:prstGeom prst="rect">
            <a:avLst/>
          </a:prstGeom>
          <a:noFill/>
        </p:spPr>
        <p:txBody>
          <a:bodyPr wrap="square" rtlCol="0">
            <a:spAutoFit/>
          </a:bodyPr>
          <a:lstStyle/>
          <a:p>
            <a:pPr>
              <a:lnSpc>
                <a:spcPct val="90000"/>
              </a:lnSpc>
              <a:spcBef>
                <a:spcPts val="1000"/>
              </a:spcBef>
            </a:pPr>
            <a:r>
              <a:rPr lang="en-US" sz="1200" dirty="0">
                <a:solidFill>
                  <a:schemeClr val="accent3">
                    <a:lumMod val="25000"/>
                  </a:schemeClr>
                </a:solidFill>
                <a:latin typeface="Abadi" panose="020B0604020104020204" pitchFamily="34" charset="0"/>
              </a:rPr>
              <a:t>From:</a:t>
            </a:r>
            <a:br>
              <a:rPr lang="en-US" sz="1200" dirty="0">
                <a:solidFill>
                  <a:schemeClr val="accent3">
                    <a:lumMod val="25000"/>
                  </a:schemeClr>
                </a:solidFill>
                <a:latin typeface="Abadi" panose="020B0604020104020204" pitchFamily="34" charset="0"/>
              </a:rPr>
            </a:br>
            <a:r>
              <a:rPr lang="en-US" sz="1200" dirty="0">
                <a:solidFill>
                  <a:schemeClr val="accent3">
                    <a:lumMod val="25000"/>
                  </a:schemeClr>
                </a:solidFill>
                <a:latin typeface="Abadi" panose="020B0604020104020204" pitchFamily="34" charset="0"/>
                <a:hlinkClick r:id="rId5">
                  <a:extLst>
                    <a:ext uri="{A12FA001-AC4F-418D-AE19-62706E023703}">
                      <ahyp:hlinkClr xmlns:ahyp="http://schemas.microsoft.com/office/drawing/2018/hyperlinkcolor" val="tx"/>
                    </a:ext>
                  </a:extLst>
                </a:hlinkClick>
              </a:rPr>
              <a:t>https://github.com/Faqqin/Applied-Data-Science-Capstone-SpaceX/blob/main/Data%20Wrangling.ipynb</a:t>
            </a:r>
            <a:endParaRPr lang="en-US" sz="1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6865"/>
            <a:ext cx="9745589" cy="1343987"/>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a:rPr>
              <a:t>At the start scatter graphs were used to find relationships between the following attributes:</a:t>
            </a:r>
          </a:p>
          <a:p>
            <a:pPr>
              <a:lnSpc>
                <a:spcPct val="100000"/>
              </a:lnSpc>
              <a:spcBef>
                <a:spcPts val="1400"/>
              </a:spcBef>
            </a:pPr>
            <a:r>
              <a:rPr lang="en-US" sz="1800" dirty="0">
                <a:solidFill>
                  <a:schemeClr val="accent3">
                    <a:lumMod val="25000"/>
                  </a:schemeClr>
                </a:solidFill>
                <a:latin typeface="Abadi"/>
              </a:rPr>
              <a:t>Flight number and launch site</a:t>
            </a:r>
          </a:p>
          <a:p>
            <a:pPr>
              <a:lnSpc>
                <a:spcPct val="100000"/>
              </a:lnSpc>
              <a:spcBef>
                <a:spcPts val="1400"/>
              </a:spcBef>
            </a:pPr>
            <a:r>
              <a:rPr lang="en-US" sz="1800" dirty="0">
                <a:solidFill>
                  <a:schemeClr val="accent3">
                    <a:lumMod val="25000"/>
                  </a:schemeClr>
                </a:solidFill>
                <a:latin typeface="Abadi"/>
              </a:rPr>
              <a:t>Payload mass and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Grafik 1">
            <a:extLst>
              <a:ext uri="{FF2B5EF4-FFF2-40B4-BE49-F238E27FC236}">
                <a16:creationId xmlns:a16="http://schemas.microsoft.com/office/drawing/2014/main" id="{A8F8520F-813C-4361-9A88-67A7E5BE60DF}"/>
              </a:ext>
            </a:extLst>
          </p:cNvPr>
          <p:cNvPicPr>
            <a:picLocks noChangeAspect="1"/>
          </p:cNvPicPr>
          <p:nvPr/>
        </p:nvPicPr>
        <p:blipFill>
          <a:blip r:embed="rId3"/>
          <a:stretch>
            <a:fillRect/>
          </a:stretch>
        </p:blipFill>
        <p:spPr>
          <a:xfrm>
            <a:off x="770012" y="2968834"/>
            <a:ext cx="5121232" cy="2827346"/>
          </a:xfrm>
          <a:prstGeom prst="rect">
            <a:avLst/>
          </a:prstGeom>
          <a:ln>
            <a:solidFill>
              <a:schemeClr val="tx1"/>
            </a:solidFill>
          </a:ln>
        </p:spPr>
      </p:pic>
      <p:pic>
        <p:nvPicPr>
          <p:cNvPr id="6" name="Grafik 5">
            <a:extLst>
              <a:ext uri="{FF2B5EF4-FFF2-40B4-BE49-F238E27FC236}">
                <a16:creationId xmlns:a16="http://schemas.microsoft.com/office/drawing/2014/main" id="{64DA7935-3806-4904-9E90-B620732903AC}"/>
              </a:ext>
            </a:extLst>
          </p:cNvPr>
          <p:cNvPicPr>
            <a:picLocks noChangeAspect="1"/>
          </p:cNvPicPr>
          <p:nvPr/>
        </p:nvPicPr>
        <p:blipFill>
          <a:blip r:embed="rId4"/>
          <a:stretch>
            <a:fillRect/>
          </a:stretch>
        </p:blipFill>
        <p:spPr>
          <a:xfrm>
            <a:off x="6176212" y="2968834"/>
            <a:ext cx="5121231" cy="2830387"/>
          </a:xfrm>
          <a:prstGeom prst="rect">
            <a:avLst/>
          </a:prstGeom>
          <a:ln>
            <a:solidFill>
              <a:schemeClr val="tx1"/>
            </a:solidFill>
          </a:ln>
        </p:spPr>
      </p:pic>
      <p:sp>
        <p:nvSpPr>
          <p:cNvPr id="7" name="Textfeld 6">
            <a:extLst>
              <a:ext uri="{FF2B5EF4-FFF2-40B4-BE49-F238E27FC236}">
                <a16:creationId xmlns:a16="http://schemas.microsoft.com/office/drawing/2014/main" id="{AFF648E2-D13E-424C-A35B-A2397A77A18B}"/>
              </a:ext>
            </a:extLst>
          </p:cNvPr>
          <p:cNvSpPr txBox="1"/>
          <p:nvPr/>
        </p:nvSpPr>
        <p:spPr>
          <a:xfrm>
            <a:off x="1750143" y="5770857"/>
            <a:ext cx="9065342" cy="276999"/>
          </a:xfrm>
          <a:prstGeom prst="rect">
            <a:avLst/>
          </a:prstGeom>
          <a:noFill/>
        </p:spPr>
        <p:txBody>
          <a:bodyPr wrap="square" rtlCol="0">
            <a:spAutoFit/>
          </a:bodyPr>
          <a:lstStyle/>
          <a:p>
            <a:r>
              <a:rPr lang="de-DE" sz="1200" dirty="0" err="1">
                <a:latin typeface="Abadi" panose="020B0604020104020204" pitchFamily="34" charset="0"/>
              </a:rPr>
              <a:t>From</a:t>
            </a:r>
            <a:r>
              <a:rPr lang="de-DE" sz="1200" dirty="0">
                <a:latin typeface="Abadi" panose="020B0604020104020204" pitchFamily="34" charset="0"/>
              </a:rPr>
              <a:t>: </a:t>
            </a:r>
            <a:r>
              <a:rPr lang="de-DE" sz="1200" dirty="0">
                <a:latin typeface="Abadi" panose="020B0604020104020204" pitchFamily="34" charset="0"/>
                <a:hlinkClick r:id="rId5">
                  <a:extLst>
                    <a:ext uri="{A12FA001-AC4F-418D-AE19-62706E023703}">
                      <ahyp:hlinkClr xmlns:ahyp="http://schemas.microsoft.com/office/drawing/2018/hyperlinkcolor" val="tx"/>
                    </a:ext>
                  </a:extLst>
                </a:hlinkClick>
              </a:rPr>
              <a:t>https://github.com/Faqqin/Applied-Data-Science-Capstone-SpaceX/blob/main/EDA%20with%20Data%20Visualization.ipynb</a:t>
            </a:r>
            <a:endParaRPr lang="de-DE" sz="1200" dirty="0">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6865"/>
            <a:ext cx="9745589" cy="4351338"/>
          </a:xfrm>
          <a:prstGeom prst="rect">
            <a:avLst/>
          </a:prstGeom>
        </p:spPr>
        <p:txBody>
          <a:bodyPr lIns="91440" tIns="45720" rIns="91440" bIns="45720" anchor="t"/>
          <a:lstStyle/>
          <a:p>
            <a:pPr marL="0" indent="0">
              <a:lnSpc>
                <a:spcPct val="100000"/>
              </a:lnSpc>
              <a:spcBef>
                <a:spcPts val="1400"/>
              </a:spcBef>
              <a:buNone/>
            </a:pPr>
            <a:r>
              <a:rPr lang="en-US" sz="1600" dirty="0">
                <a:solidFill>
                  <a:schemeClr val="accent3">
                    <a:lumMod val="25000"/>
                  </a:schemeClr>
                </a:solidFill>
                <a:latin typeface="Abadi"/>
              </a:rPr>
              <a:t>Afterwards bar and line charts were used to interpret the relationship between the attributes.</a:t>
            </a:r>
          </a:p>
          <a:p>
            <a:pPr>
              <a:lnSpc>
                <a:spcPct val="100000"/>
              </a:lnSpc>
              <a:spcBef>
                <a:spcPts val="1400"/>
              </a:spcBef>
            </a:pPr>
            <a:r>
              <a:rPr lang="en-US" sz="1600" dirty="0">
                <a:solidFill>
                  <a:schemeClr val="accent3">
                    <a:lumMod val="25000"/>
                  </a:schemeClr>
                </a:solidFill>
                <a:latin typeface="Abadi"/>
              </a:rPr>
              <a:t>The following bar chart determined which orbits have the highest probability success</a:t>
            </a:r>
          </a:p>
          <a:p>
            <a:pPr>
              <a:lnSpc>
                <a:spcPct val="100000"/>
              </a:lnSpc>
              <a:spcBef>
                <a:spcPts val="1400"/>
              </a:spcBef>
            </a:pPr>
            <a:r>
              <a:rPr lang="en-US" sz="1600" dirty="0">
                <a:solidFill>
                  <a:schemeClr val="accent3">
                    <a:lumMod val="25000"/>
                  </a:schemeClr>
                </a:solidFill>
                <a:latin typeface="Abadi"/>
              </a:rPr>
              <a:t>The line chart was used to show trends or patterns of attributes over time, in this case the launch success yearly trend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7" name="Grafik 6">
            <a:extLst>
              <a:ext uri="{FF2B5EF4-FFF2-40B4-BE49-F238E27FC236}">
                <a16:creationId xmlns:a16="http://schemas.microsoft.com/office/drawing/2014/main" id="{CDC1A152-CF06-42D5-B3D3-12BB4F4979F7}"/>
              </a:ext>
            </a:extLst>
          </p:cNvPr>
          <p:cNvPicPr>
            <a:picLocks noChangeAspect="1"/>
          </p:cNvPicPr>
          <p:nvPr/>
        </p:nvPicPr>
        <p:blipFill>
          <a:blip r:embed="rId3"/>
          <a:stretch>
            <a:fillRect/>
          </a:stretch>
        </p:blipFill>
        <p:spPr>
          <a:xfrm>
            <a:off x="770011" y="2968833"/>
            <a:ext cx="5066741" cy="2830387"/>
          </a:xfrm>
          <a:prstGeom prst="rect">
            <a:avLst/>
          </a:prstGeom>
          <a:ln>
            <a:solidFill>
              <a:schemeClr val="tx1"/>
            </a:solidFill>
          </a:ln>
        </p:spPr>
      </p:pic>
      <p:pic>
        <p:nvPicPr>
          <p:cNvPr id="8" name="Grafik 7">
            <a:extLst>
              <a:ext uri="{FF2B5EF4-FFF2-40B4-BE49-F238E27FC236}">
                <a16:creationId xmlns:a16="http://schemas.microsoft.com/office/drawing/2014/main" id="{089C835F-7581-4A2F-B1C4-1AA015D10A13}"/>
              </a:ext>
            </a:extLst>
          </p:cNvPr>
          <p:cNvPicPr>
            <a:picLocks noChangeAspect="1"/>
          </p:cNvPicPr>
          <p:nvPr/>
        </p:nvPicPr>
        <p:blipFill>
          <a:blip r:embed="rId4"/>
          <a:stretch>
            <a:fillRect/>
          </a:stretch>
        </p:blipFill>
        <p:spPr>
          <a:xfrm>
            <a:off x="6027811" y="2968833"/>
            <a:ext cx="5165005" cy="2830387"/>
          </a:xfrm>
          <a:prstGeom prst="rect">
            <a:avLst/>
          </a:prstGeom>
          <a:ln>
            <a:solidFill>
              <a:schemeClr val="tx1"/>
            </a:solidFill>
          </a:ln>
        </p:spPr>
      </p:pic>
      <p:sp>
        <p:nvSpPr>
          <p:cNvPr id="9" name="Textfeld 8">
            <a:extLst>
              <a:ext uri="{FF2B5EF4-FFF2-40B4-BE49-F238E27FC236}">
                <a16:creationId xmlns:a16="http://schemas.microsoft.com/office/drawing/2014/main" id="{DDB6EE40-C151-41A1-9C94-06CE9765E2BB}"/>
              </a:ext>
            </a:extLst>
          </p:cNvPr>
          <p:cNvSpPr txBox="1"/>
          <p:nvPr/>
        </p:nvSpPr>
        <p:spPr>
          <a:xfrm>
            <a:off x="1750143" y="5770857"/>
            <a:ext cx="9065342" cy="276999"/>
          </a:xfrm>
          <a:prstGeom prst="rect">
            <a:avLst/>
          </a:prstGeom>
          <a:noFill/>
        </p:spPr>
        <p:txBody>
          <a:bodyPr wrap="square" rtlCol="0">
            <a:spAutoFit/>
          </a:bodyPr>
          <a:lstStyle/>
          <a:p>
            <a:r>
              <a:rPr lang="de-DE" sz="1200" dirty="0" err="1">
                <a:latin typeface="Abadi" panose="020B0604020104020204" pitchFamily="34" charset="0"/>
              </a:rPr>
              <a:t>From</a:t>
            </a:r>
            <a:r>
              <a:rPr lang="de-DE" sz="1200" dirty="0">
                <a:latin typeface="Abadi" panose="020B0604020104020204" pitchFamily="34" charset="0"/>
              </a:rPr>
              <a:t>: </a:t>
            </a:r>
            <a:r>
              <a:rPr lang="de-DE" sz="1200" dirty="0">
                <a:latin typeface="Abadi" panose="020B0604020104020204" pitchFamily="34" charset="0"/>
                <a:hlinkClick r:id="rId5"/>
              </a:rPr>
              <a:t>https://github.com/Faqqin/Applied-Data-Science-Capstone-SpaceX/blob/main/EDA%20with%20Data%20Visualization.ipynb</a:t>
            </a:r>
            <a:endParaRPr lang="de-DE" sz="1200" dirty="0">
              <a:latin typeface="Abadi" panose="020B0604020104020204" pitchFamily="34" charset="0"/>
            </a:endParaRPr>
          </a:p>
        </p:txBody>
      </p:sp>
    </p:spTree>
    <p:extLst>
      <p:ext uri="{BB962C8B-B14F-4D97-AF65-F5344CB8AC3E}">
        <p14:creationId xmlns:p14="http://schemas.microsoft.com/office/powerpoint/2010/main" val="4172332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9745589" cy="4512775"/>
          </a:xfrm>
          <a:prstGeom prst="rect">
            <a:avLst/>
          </a:prstGeom>
        </p:spPr>
        <p:txBody>
          <a:bodyPr lIns="91440" tIns="45720" rIns="91440" bIns="45720" anchor="t"/>
          <a:lstStyle/>
          <a:p>
            <a:pPr marL="0" indent="0">
              <a:buNone/>
            </a:pPr>
            <a:r>
              <a:rPr lang="en-US" sz="1600" dirty="0">
                <a:latin typeface="Abadi" panose="020B0604020104020204" pitchFamily="34" charset="0"/>
              </a:rPr>
              <a:t>Using SQL, various queries were executed to gain deeper insights into the dataset, such as:</a:t>
            </a:r>
          </a:p>
          <a:p>
            <a:r>
              <a:rPr lang="en-US" sz="1400" dirty="0">
                <a:latin typeface="Abadi" panose="020B0604020104020204" pitchFamily="34" charset="0"/>
              </a:rPr>
              <a:t>Retrieving the names of the launch sites.</a:t>
            </a:r>
          </a:p>
          <a:p>
            <a:r>
              <a:rPr lang="en-US" sz="1400" dirty="0">
                <a:latin typeface="Abadi" panose="020B0604020104020204" pitchFamily="34" charset="0"/>
              </a:rPr>
              <a:t>Fetching 5 records where the launch site names start with 'CCA'.</a:t>
            </a:r>
          </a:p>
          <a:p>
            <a:r>
              <a:rPr lang="en-US" sz="1400" dirty="0">
                <a:latin typeface="Abadi" panose="020B0604020104020204" pitchFamily="34" charset="0"/>
              </a:rPr>
              <a:t>Calculating the total payload mass carried by boosters launched by NASA (CRS).</a:t>
            </a:r>
          </a:p>
          <a:p>
            <a:r>
              <a:rPr lang="en-US" sz="1400" dirty="0">
                <a:latin typeface="Abadi" panose="020B0604020104020204" pitchFamily="34" charset="0"/>
              </a:rPr>
              <a:t>Finding the average payload mass for the booster version F9 v1.1.</a:t>
            </a:r>
          </a:p>
          <a:p>
            <a:r>
              <a:rPr lang="en-US" sz="1400" dirty="0">
                <a:latin typeface="Abadi" panose="020B0604020104020204" pitchFamily="34" charset="0"/>
              </a:rPr>
              <a:t>Identifying the date of the first successful landing outcome on a ground pad.</a:t>
            </a:r>
          </a:p>
          <a:p>
            <a:r>
              <a:rPr lang="en-US" sz="1400" dirty="0">
                <a:latin typeface="Abadi" panose="020B0604020104020204" pitchFamily="34" charset="0"/>
              </a:rPr>
              <a:t>Listing the boosters that had successful landings on drone ships and carried a payload mass between 4000 and 6000.</a:t>
            </a:r>
          </a:p>
          <a:p>
            <a:r>
              <a:rPr lang="en-US" sz="1400" dirty="0">
                <a:latin typeface="Abadi" panose="020B0604020104020204" pitchFamily="34" charset="0"/>
              </a:rPr>
              <a:t>Counting the total number of successful and failed mission outcomes.</a:t>
            </a:r>
          </a:p>
          <a:p>
            <a:r>
              <a:rPr lang="en-US" sz="1400" dirty="0">
                <a:latin typeface="Abadi" panose="020B0604020104020204" pitchFamily="34" charset="0"/>
              </a:rPr>
              <a:t>Listing the booster versions that transported the maximum payload mass.</a:t>
            </a:r>
          </a:p>
          <a:p>
            <a:r>
              <a:rPr lang="en-US" sz="1400" dirty="0">
                <a:latin typeface="Abadi" panose="020B0604020104020204" pitchFamily="34" charset="0"/>
              </a:rPr>
              <a:t>Retrieving failed landing outcomes on drone ships, along with booster versions and launch site names, for the year 2015.</a:t>
            </a:r>
          </a:p>
          <a:p>
            <a:r>
              <a:rPr lang="en-US" sz="1400" dirty="0">
                <a:latin typeface="Abadi" panose="020B0604020104020204" pitchFamily="34" charset="0"/>
              </a:rPr>
              <a:t>Ranking landing outcomes or successes between 2010-06-04 and 2017-03-20 in descending order.</a:t>
            </a:r>
          </a:p>
          <a:p>
            <a:endParaRPr lang="en-US" dirty="0"/>
          </a:p>
          <a:p>
            <a:pPr marL="0" indent="0">
              <a:buNone/>
            </a:pPr>
            <a:r>
              <a:rPr lang="en-US" sz="1400" dirty="0">
                <a:latin typeface="Abadi" panose="020B0604020104020204" pitchFamily="34" charset="0"/>
              </a:rPr>
              <a:t>From: </a:t>
            </a:r>
            <a:r>
              <a:rPr lang="en-US" sz="1400" dirty="0">
                <a:latin typeface="Abadi" panose="020B0604020104020204" pitchFamily="34" charset="0"/>
                <a:hlinkClick r:id="rId3"/>
              </a:rPr>
              <a:t>https://github.com/Faqqin/Applied-Data-Science-Capstone-SpaceX/blob/main/EDA%20with%20SQL.ipynb</a:t>
            </a:r>
            <a:endParaRPr lang="en-US" sz="14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92826"/>
            <a:ext cx="10515600" cy="4432747"/>
          </a:xfrm>
          <a:prstGeom prst="rect">
            <a:avLst/>
          </a:prstGeom>
        </p:spPr>
        <p:txBody>
          <a:bodyPr>
            <a:normAutofit fontScale="47500" lnSpcReduction="2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lvl="0" indent="0" eaLnBrk="0" fontAlgn="base" hangingPunct="0">
              <a:lnSpc>
                <a:spcPct val="100000"/>
              </a:lnSpc>
              <a:spcBef>
                <a:spcPct val="0"/>
              </a:spcBef>
              <a:spcAft>
                <a:spcPct val="0"/>
              </a:spcAft>
              <a:buNone/>
            </a:pPr>
            <a:r>
              <a:rPr lang="de-DE" altLang="de-DE" sz="3800" dirty="0" err="1">
                <a:latin typeface="Abadi" panose="020B0604020104020204" pitchFamily="34" charset="0"/>
              </a:rPr>
              <a:t>To</a:t>
            </a:r>
            <a:r>
              <a:rPr lang="de-DE" altLang="de-DE" sz="3800" dirty="0">
                <a:latin typeface="Abadi" panose="020B0604020104020204" pitchFamily="34" charset="0"/>
              </a:rPr>
              <a:t> </a:t>
            </a:r>
            <a:r>
              <a:rPr lang="de-DE" altLang="de-DE" sz="3800" dirty="0" err="1">
                <a:latin typeface="Abadi" panose="020B0604020104020204" pitchFamily="34" charset="0"/>
              </a:rPr>
              <a:t>create</a:t>
            </a:r>
            <a:r>
              <a:rPr lang="de-DE" altLang="de-DE" sz="3800" dirty="0">
                <a:latin typeface="Abadi" panose="020B0604020104020204" pitchFamily="34" charset="0"/>
              </a:rPr>
              <a:t> an </a:t>
            </a:r>
            <a:r>
              <a:rPr lang="de-DE" altLang="de-DE" sz="3800" dirty="0" err="1">
                <a:latin typeface="Abadi" panose="020B0604020104020204" pitchFamily="34" charset="0"/>
              </a:rPr>
              <a:t>interactive</a:t>
            </a:r>
            <a:r>
              <a:rPr lang="de-DE" altLang="de-DE" sz="3800" dirty="0">
                <a:latin typeface="Abadi" panose="020B0604020104020204" pitchFamily="34" charset="0"/>
              </a:rPr>
              <a:t> </a:t>
            </a:r>
            <a:r>
              <a:rPr lang="de-DE" altLang="de-DE" sz="3800" dirty="0" err="1">
                <a:latin typeface="Abadi" panose="020B0604020104020204" pitchFamily="34" charset="0"/>
              </a:rPr>
              <a:t>map</a:t>
            </a:r>
            <a:r>
              <a:rPr lang="de-DE" altLang="de-DE" sz="3800" dirty="0">
                <a:latin typeface="Abadi" panose="020B0604020104020204" pitchFamily="34" charset="0"/>
              </a:rPr>
              <a:t> </a:t>
            </a:r>
            <a:r>
              <a:rPr lang="de-DE" altLang="de-DE" sz="3800" dirty="0" err="1">
                <a:latin typeface="Abadi" panose="020B0604020104020204" pitchFamily="34" charset="0"/>
              </a:rPr>
              <a:t>for</a:t>
            </a:r>
            <a:r>
              <a:rPr lang="de-DE" altLang="de-DE" sz="3800" dirty="0">
                <a:latin typeface="Abadi" panose="020B0604020104020204" pitchFamily="34" charset="0"/>
              </a:rPr>
              <a:t> </a:t>
            </a:r>
            <a:r>
              <a:rPr lang="de-DE" altLang="de-DE" sz="3800" dirty="0" err="1">
                <a:latin typeface="Abadi" panose="020B0604020104020204" pitchFamily="34" charset="0"/>
              </a:rPr>
              <a:t>visualizing</a:t>
            </a:r>
            <a:r>
              <a:rPr lang="de-DE" altLang="de-DE" sz="3800" dirty="0">
                <a:latin typeface="Abadi" panose="020B0604020104020204" pitchFamily="34" charset="0"/>
              </a:rPr>
              <a:t> </a:t>
            </a:r>
            <a:r>
              <a:rPr lang="de-DE" altLang="de-DE" sz="3800" dirty="0" err="1">
                <a:latin typeface="Abadi" panose="020B0604020104020204" pitchFamily="34" charset="0"/>
              </a:rPr>
              <a:t>the</a:t>
            </a:r>
            <a:r>
              <a:rPr lang="de-DE" altLang="de-DE" sz="3800" dirty="0">
                <a:latin typeface="Abadi" panose="020B0604020104020204" pitchFamily="34" charset="0"/>
              </a:rPr>
              <a:t> launch </a:t>
            </a:r>
            <a:r>
              <a:rPr lang="de-DE" altLang="de-DE" sz="3800" dirty="0" err="1">
                <a:latin typeface="Abadi" panose="020B0604020104020204" pitchFamily="34" charset="0"/>
              </a:rPr>
              <a:t>data</a:t>
            </a:r>
            <a:r>
              <a:rPr lang="de-DE" altLang="de-DE" sz="3800" dirty="0">
                <a:latin typeface="Abadi" panose="020B0604020104020204" pitchFamily="34" charset="0"/>
              </a:rPr>
              <a:t>, </a:t>
            </a:r>
            <a:r>
              <a:rPr lang="de-DE" altLang="de-DE" sz="3800" dirty="0" err="1">
                <a:latin typeface="Abadi" panose="020B0604020104020204" pitchFamily="34" charset="0"/>
              </a:rPr>
              <a:t>the</a:t>
            </a:r>
            <a:r>
              <a:rPr lang="de-DE" altLang="de-DE" sz="3800" dirty="0">
                <a:latin typeface="Abadi" panose="020B0604020104020204" pitchFamily="34" charset="0"/>
              </a:rPr>
              <a:t> </a:t>
            </a:r>
            <a:r>
              <a:rPr lang="de-DE" altLang="de-DE" sz="3800" dirty="0" err="1">
                <a:latin typeface="Abadi" panose="020B0604020104020204" pitchFamily="34" charset="0"/>
              </a:rPr>
              <a:t>latitude</a:t>
            </a:r>
            <a:r>
              <a:rPr lang="de-DE" altLang="de-DE" sz="3800" dirty="0">
                <a:latin typeface="Abadi" panose="020B0604020104020204" pitchFamily="34" charset="0"/>
              </a:rPr>
              <a:t> and </a:t>
            </a:r>
            <a:r>
              <a:rPr lang="de-DE" altLang="de-DE" sz="3800" dirty="0" err="1">
                <a:latin typeface="Abadi" panose="020B0604020104020204" pitchFamily="34" charset="0"/>
              </a:rPr>
              <a:t>longitude</a:t>
            </a:r>
            <a:r>
              <a:rPr lang="de-DE" altLang="de-DE" sz="3800" dirty="0">
                <a:latin typeface="Abadi" panose="020B0604020104020204" pitchFamily="34" charset="0"/>
              </a:rPr>
              <a:t> </a:t>
            </a:r>
            <a:r>
              <a:rPr lang="de-DE" altLang="de-DE" sz="3800" dirty="0" err="1">
                <a:latin typeface="Abadi" panose="020B0604020104020204" pitchFamily="34" charset="0"/>
              </a:rPr>
              <a:t>coordinates</a:t>
            </a:r>
            <a:r>
              <a:rPr lang="de-DE" altLang="de-DE" sz="3800" dirty="0">
                <a:latin typeface="Abadi" panose="020B0604020104020204" pitchFamily="34" charset="0"/>
              </a:rPr>
              <a:t> </a:t>
            </a:r>
            <a:r>
              <a:rPr lang="de-DE" altLang="de-DE" sz="3800" dirty="0" err="1">
                <a:latin typeface="Abadi" panose="020B0604020104020204" pitchFamily="34" charset="0"/>
              </a:rPr>
              <a:t>for</a:t>
            </a:r>
            <a:r>
              <a:rPr lang="de-DE" altLang="de-DE" sz="3800" dirty="0">
                <a:latin typeface="Abadi" panose="020B0604020104020204" pitchFamily="34" charset="0"/>
              </a:rPr>
              <a:t> </a:t>
            </a:r>
            <a:r>
              <a:rPr lang="de-DE" altLang="de-DE" sz="3800" dirty="0" err="1">
                <a:latin typeface="Abadi" panose="020B0604020104020204" pitchFamily="34" charset="0"/>
              </a:rPr>
              <a:t>each</a:t>
            </a:r>
            <a:r>
              <a:rPr lang="de-DE" altLang="de-DE" sz="3800" dirty="0">
                <a:latin typeface="Abadi" panose="020B0604020104020204" pitchFamily="34" charset="0"/>
              </a:rPr>
              <a:t> launch </a:t>
            </a:r>
            <a:r>
              <a:rPr lang="de-DE" altLang="de-DE" sz="3800" dirty="0" err="1">
                <a:latin typeface="Abadi" panose="020B0604020104020204" pitchFamily="34" charset="0"/>
              </a:rPr>
              <a:t>site</a:t>
            </a:r>
            <a:r>
              <a:rPr lang="de-DE" altLang="de-DE" sz="3800" dirty="0">
                <a:latin typeface="Abadi" panose="020B0604020104020204" pitchFamily="34" charset="0"/>
              </a:rPr>
              <a:t> </a:t>
            </a:r>
            <a:r>
              <a:rPr lang="de-DE" altLang="de-DE" sz="3800" dirty="0" err="1">
                <a:latin typeface="Abadi" panose="020B0604020104020204" pitchFamily="34" charset="0"/>
              </a:rPr>
              <a:t>have</a:t>
            </a:r>
            <a:r>
              <a:rPr lang="de-DE" altLang="de-DE" sz="3800" dirty="0">
                <a:latin typeface="Abadi" panose="020B0604020104020204" pitchFamily="34" charset="0"/>
              </a:rPr>
              <a:t> </a:t>
            </a:r>
            <a:r>
              <a:rPr lang="de-DE" altLang="de-DE" sz="3800" dirty="0" err="1">
                <a:latin typeface="Abadi" panose="020B0604020104020204" pitchFamily="34" charset="0"/>
              </a:rPr>
              <a:t>been</a:t>
            </a:r>
            <a:r>
              <a:rPr lang="de-DE" altLang="de-DE" sz="3800" dirty="0">
                <a:latin typeface="Abadi" panose="020B0604020104020204" pitchFamily="34" charset="0"/>
              </a:rPr>
              <a:t> </a:t>
            </a:r>
            <a:r>
              <a:rPr lang="de-DE" altLang="de-DE" sz="3800" dirty="0" err="1">
                <a:latin typeface="Abadi" panose="020B0604020104020204" pitchFamily="34" charset="0"/>
              </a:rPr>
              <a:t>obtained</a:t>
            </a:r>
            <a:r>
              <a:rPr lang="de-DE" altLang="de-DE" sz="3800" dirty="0">
                <a:latin typeface="Abadi" panose="020B0604020104020204" pitchFamily="34" charset="0"/>
              </a:rPr>
              <a:t> and a </a:t>
            </a:r>
            <a:r>
              <a:rPr lang="de-DE" altLang="de-DE" sz="3800" dirty="0" err="1">
                <a:latin typeface="Abadi" panose="020B0604020104020204" pitchFamily="34" charset="0"/>
              </a:rPr>
              <a:t>circle</a:t>
            </a:r>
            <a:r>
              <a:rPr lang="de-DE" altLang="de-DE" sz="3800" dirty="0">
                <a:latin typeface="Abadi" panose="020B0604020104020204" pitchFamily="34" charset="0"/>
              </a:rPr>
              <a:t> </a:t>
            </a:r>
            <a:r>
              <a:rPr lang="de-DE" altLang="de-DE" sz="3800" dirty="0" err="1">
                <a:latin typeface="Abadi" panose="020B0604020104020204" pitchFamily="34" charset="0"/>
              </a:rPr>
              <a:t>marker</a:t>
            </a:r>
            <a:r>
              <a:rPr lang="de-DE" altLang="de-DE" sz="3800" dirty="0">
                <a:latin typeface="Abadi" panose="020B0604020104020204" pitchFamily="34" charset="0"/>
              </a:rPr>
              <a:t> </a:t>
            </a:r>
            <a:r>
              <a:rPr lang="de-DE" altLang="de-DE" sz="3800" dirty="0" err="1">
                <a:latin typeface="Abadi" panose="020B0604020104020204" pitchFamily="34" charset="0"/>
              </a:rPr>
              <a:t>has</a:t>
            </a:r>
            <a:r>
              <a:rPr lang="de-DE" altLang="de-DE" sz="3800" dirty="0">
                <a:latin typeface="Abadi" panose="020B0604020104020204" pitchFamily="34" charset="0"/>
              </a:rPr>
              <a:t> </a:t>
            </a:r>
            <a:r>
              <a:rPr lang="de-DE" altLang="de-DE" sz="3800" dirty="0" err="1">
                <a:latin typeface="Abadi" panose="020B0604020104020204" pitchFamily="34" charset="0"/>
              </a:rPr>
              <a:t>been</a:t>
            </a:r>
            <a:r>
              <a:rPr lang="de-DE" altLang="de-DE" sz="3800" dirty="0">
                <a:latin typeface="Abadi" panose="020B0604020104020204" pitchFamily="34" charset="0"/>
              </a:rPr>
              <a:t> </a:t>
            </a:r>
            <a:r>
              <a:rPr lang="de-DE" altLang="de-DE" sz="3800" dirty="0" err="1">
                <a:latin typeface="Abadi" panose="020B0604020104020204" pitchFamily="34" charset="0"/>
              </a:rPr>
              <a:t>placed</a:t>
            </a:r>
            <a:r>
              <a:rPr lang="de-DE" altLang="de-DE" sz="3800" dirty="0">
                <a:latin typeface="Abadi" panose="020B0604020104020204" pitchFamily="34" charset="0"/>
              </a:rPr>
              <a:t> at </a:t>
            </a:r>
            <a:r>
              <a:rPr lang="de-DE" altLang="de-DE" sz="3800" dirty="0" err="1">
                <a:latin typeface="Abadi" panose="020B0604020104020204" pitchFamily="34" charset="0"/>
              </a:rPr>
              <a:t>each</a:t>
            </a:r>
            <a:r>
              <a:rPr lang="de-DE" altLang="de-DE" sz="3800" dirty="0">
                <a:latin typeface="Abadi" panose="020B0604020104020204" pitchFamily="34" charset="0"/>
              </a:rPr>
              <a:t> </a:t>
            </a:r>
            <a:r>
              <a:rPr lang="de-DE" altLang="de-DE" sz="3800" dirty="0" err="1">
                <a:latin typeface="Abadi" panose="020B0604020104020204" pitchFamily="34" charset="0"/>
              </a:rPr>
              <a:t>location</a:t>
            </a:r>
            <a:r>
              <a:rPr lang="de-DE" altLang="de-DE" sz="3800" dirty="0">
                <a:latin typeface="Abadi" panose="020B0604020104020204" pitchFamily="34" charset="0"/>
              </a:rPr>
              <a:t>, </a:t>
            </a:r>
            <a:r>
              <a:rPr lang="de-DE" altLang="de-DE" sz="3800" dirty="0" err="1">
                <a:latin typeface="Abadi" panose="020B0604020104020204" pitchFamily="34" charset="0"/>
              </a:rPr>
              <a:t>labeled</a:t>
            </a:r>
            <a:r>
              <a:rPr lang="de-DE" altLang="de-DE" sz="3800" dirty="0">
                <a:latin typeface="Abadi" panose="020B0604020104020204" pitchFamily="34" charset="0"/>
              </a:rPr>
              <a:t> </a:t>
            </a:r>
            <a:r>
              <a:rPr lang="de-DE" altLang="de-DE" sz="3800" dirty="0" err="1">
                <a:latin typeface="Abadi" panose="020B0604020104020204" pitchFamily="34" charset="0"/>
              </a:rPr>
              <a:t>with</a:t>
            </a:r>
            <a:r>
              <a:rPr lang="de-DE" altLang="de-DE" sz="3800" dirty="0">
                <a:latin typeface="Abadi" panose="020B0604020104020204" pitchFamily="34" charset="0"/>
              </a:rPr>
              <a:t> </a:t>
            </a:r>
            <a:r>
              <a:rPr lang="de-DE" altLang="de-DE" sz="3800" dirty="0" err="1">
                <a:latin typeface="Abadi" panose="020B0604020104020204" pitchFamily="34" charset="0"/>
              </a:rPr>
              <a:t>the</a:t>
            </a:r>
            <a:r>
              <a:rPr lang="de-DE" altLang="de-DE" sz="3800" dirty="0">
                <a:latin typeface="Abadi" panose="020B0604020104020204" pitchFamily="34" charset="0"/>
              </a:rPr>
              <a:t> launch </a:t>
            </a:r>
            <a:r>
              <a:rPr lang="de-DE" altLang="de-DE" sz="3800" dirty="0" err="1">
                <a:latin typeface="Abadi" panose="020B0604020104020204" pitchFamily="34" charset="0"/>
              </a:rPr>
              <a:t>site</a:t>
            </a:r>
            <a:r>
              <a:rPr lang="de-DE" altLang="de-DE" sz="3800" dirty="0">
                <a:latin typeface="Abadi" panose="020B0604020104020204" pitchFamily="34" charset="0"/>
              </a:rPr>
              <a:t> </a:t>
            </a:r>
            <a:r>
              <a:rPr lang="de-DE" altLang="de-DE" sz="3800" dirty="0" err="1">
                <a:latin typeface="Abadi" panose="020B0604020104020204" pitchFamily="34" charset="0"/>
              </a:rPr>
              <a:t>name</a:t>
            </a:r>
            <a:r>
              <a:rPr lang="de-DE" altLang="de-DE" sz="3800" dirty="0">
                <a:latin typeface="Abadi" panose="020B0604020104020204" pitchFamily="34" charset="0"/>
              </a:rPr>
              <a:t>.</a:t>
            </a:r>
            <a:br>
              <a:rPr lang="de-DE" altLang="de-DE" sz="3800" dirty="0">
                <a:latin typeface="Abadi" panose="020B0604020104020204" pitchFamily="34" charset="0"/>
              </a:rPr>
            </a:br>
            <a:endParaRPr lang="de-DE" altLang="de-DE" sz="3800" dirty="0">
              <a:latin typeface="Abadi" panose="020B0604020104020204" pitchFamily="34" charset="0"/>
            </a:endParaRPr>
          </a:p>
          <a:p>
            <a:pPr marL="0" lvl="0" indent="0" eaLnBrk="0" fontAlgn="base" hangingPunct="0">
              <a:lnSpc>
                <a:spcPct val="100000"/>
              </a:lnSpc>
              <a:spcBef>
                <a:spcPct val="0"/>
              </a:spcBef>
              <a:spcAft>
                <a:spcPct val="0"/>
              </a:spcAft>
              <a:buNone/>
            </a:pPr>
            <a:r>
              <a:rPr lang="de-DE" altLang="de-DE" sz="3800" dirty="0">
                <a:latin typeface="Abadi" panose="020B0604020104020204" pitchFamily="34" charset="0"/>
              </a:rPr>
              <a:t>Next, </a:t>
            </a:r>
            <a:r>
              <a:rPr lang="de-DE" altLang="de-DE" sz="3800" dirty="0" err="1">
                <a:latin typeface="Abadi" panose="020B0604020104020204" pitchFamily="34" charset="0"/>
              </a:rPr>
              <a:t>the</a:t>
            </a:r>
            <a:r>
              <a:rPr lang="de-DE" altLang="de-DE" sz="3800" dirty="0">
                <a:latin typeface="Abadi" panose="020B0604020104020204" pitchFamily="34" charset="0"/>
              </a:rPr>
              <a:t> </a:t>
            </a:r>
            <a:r>
              <a:rPr lang="de-DE" altLang="de-DE" sz="3800" dirty="0" err="1">
                <a:latin typeface="Abadi" panose="020B0604020104020204" pitchFamily="34" charset="0"/>
              </a:rPr>
              <a:t>launch_outcomes</a:t>
            </a:r>
            <a:r>
              <a:rPr lang="de-DE" altLang="de-DE" sz="3800" dirty="0">
                <a:latin typeface="Abadi" panose="020B0604020104020204" pitchFamily="34" charset="0"/>
              </a:rPr>
              <a:t> </a:t>
            </a:r>
            <a:r>
              <a:rPr lang="de-DE" altLang="de-DE" sz="3800" dirty="0" err="1">
                <a:latin typeface="Abadi" panose="020B0604020104020204" pitchFamily="34" charset="0"/>
              </a:rPr>
              <a:t>dataframe</a:t>
            </a:r>
            <a:r>
              <a:rPr lang="de-DE" altLang="de-DE" sz="3800" dirty="0">
                <a:latin typeface="Abadi" panose="020B0604020104020204" pitchFamily="34" charset="0"/>
              </a:rPr>
              <a:t> (</a:t>
            </a:r>
            <a:r>
              <a:rPr lang="de-DE" altLang="de-DE" sz="3800" dirty="0" err="1">
                <a:latin typeface="Abadi" panose="020B0604020104020204" pitchFamily="34" charset="0"/>
              </a:rPr>
              <a:t>failure</a:t>
            </a:r>
            <a:r>
              <a:rPr lang="de-DE" altLang="de-DE" sz="3800" dirty="0">
                <a:latin typeface="Abadi" panose="020B0604020104020204" pitchFamily="34" charset="0"/>
              </a:rPr>
              <a:t>, </a:t>
            </a:r>
            <a:r>
              <a:rPr lang="de-DE" altLang="de-DE" sz="3800" dirty="0" err="1">
                <a:latin typeface="Abadi" panose="020B0604020104020204" pitchFamily="34" charset="0"/>
              </a:rPr>
              <a:t>success</a:t>
            </a:r>
            <a:r>
              <a:rPr lang="de-DE" altLang="de-DE" sz="3800" dirty="0">
                <a:latin typeface="Abadi" panose="020B0604020104020204" pitchFamily="34" charset="0"/>
              </a:rPr>
              <a:t>) </a:t>
            </a:r>
            <a:r>
              <a:rPr lang="de-DE" altLang="de-DE" sz="3800" dirty="0" err="1">
                <a:latin typeface="Abadi" panose="020B0604020104020204" pitchFamily="34" charset="0"/>
              </a:rPr>
              <a:t>has</a:t>
            </a:r>
            <a:r>
              <a:rPr lang="de-DE" altLang="de-DE" sz="3800" dirty="0">
                <a:latin typeface="Abadi" panose="020B0604020104020204" pitchFamily="34" charset="0"/>
              </a:rPr>
              <a:t> </a:t>
            </a:r>
            <a:r>
              <a:rPr lang="de-DE" altLang="de-DE" sz="3800" dirty="0" err="1">
                <a:latin typeface="Abadi" panose="020B0604020104020204" pitchFamily="34" charset="0"/>
              </a:rPr>
              <a:t>been</a:t>
            </a:r>
            <a:r>
              <a:rPr lang="de-DE" altLang="de-DE" sz="3800" dirty="0">
                <a:latin typeface="Abadi" panose="020B0604020104020204" pitchFamily="34" charset="0"/>
              </a:rPr>
              <a:t> </a:t>
            </a:r>
            <a:r>
              <a:rPr lang="de-DE" altLang="de-DE" sz="3800" dirty="0" err="1">
                <a:latin typeface="Abadi" panose="020B0604020104020204" pitchFamily="34" charset="0"/>
              </a:rPr>
              <a:t>categorized</a:t>
            </a:r>
            <a:r>
              <a:rPr lang="de-DE" altLang="de-DE" sz="3800" dirty="0">
                <a:latin typeface="Abadi" panose="020B0604020104020204" pitchFamily="34" charset="0"/>
              </a:rPr>
              <a:t> </a:t>
            </a:r>
            <a:r>
              <a:rPr lang="de-DE" altLang="de-DE" sz="3800" dirty="0" err="1">
                <a:latin typeface="Abadi" panose="020B0604020104020204" pitchFamily="34" charset="0"/>
              </a:rPr>
              <a:t>into</a:t>
            </a:r>
            <a:r>
              <a:rPr lang="de-DE" altLang="de-DE" sz="3800" dirty="0">
                <a:latin typeface="Abadi" panose="020B0604020104020204" pitchFamily="34" charset="0"/>
              </a:rPr>
              <a:t> </a:t>
            </a:r>
            <a:r>
              <a:rPr lang="de-DE" altLang="de-DE" sz="3800" dirty="0" err="1">
                <a:latin typeface="Abadi" panose="020B0604020104020204" pitchFamily="34" charset="0"/>
              </a:rPr>
              <a:t>classes</a:t>
            </a:r>
            <a:r>
              <a:rPr lang="de-DE" altLang="de-DE" sz="3800" dirty="0">
                <a:latin typeface="Abadi" panose="020B0604020104020204" pitchFamily="34" charset="0"/>
              </a:rPr>
              <a:t> 0 and 1, </a:t>
            </a:r>
            <a:r>
              <a:rPr lang="de-DE" altLang="de-DE" sz="3800" dirty="0" err="1">
                <a:latin typeface="Abadi" panose="020B0604020104020204" pitchFamily="34" charset="0"/>
              </a:rPr>
              <a:t>using</a:t>
            </a:r>
            <a:r>
              <a:rPr lang="de-DE" altLang="de-DE" sz="3800" dirty="0">
                <a:latin typeface="Abadi" panose="020B0604020104020204" pitchFamily="34" charset="0"/>
              </a:rPr>
              <a:t> </a:t>
            </a:r>
            <a:r>
              <a:rPr lang="de-DE" altLang="de-DE" sz="3800" dirty="0" err="1">
                <a:latin typeface="Abadi" panose="020B0604020104020204" pitchFamily="34" charset="0"/>
              </a:rPr>
              <a:t>red</a:t>
            </a:r>
            <a:r>
              <a:rPr lang="de-DE" altLang="de-DE" sz="3800" dirty="0">
                <a:latin typeface="Abadi" panose="020B0604020104020204" pitchFamily="34" charset="0"/>
              </a:rPr>
              <a:t> and </a:t>
            </a:r>
            <a:r>
              <a:rPr lang="de-DE" altLang="de-DE" sz="3800" dirty="0" err="1">
                <a:latin typeface="Abadi" panose="020B0604020104020204" pitchFamily="34" charset="0"/>
              </a:rPr>
              <a:t>green</a:t>
            </a:r>
            <a:r>
              <a:rPr lang="de-DE" altLang="de-DE" sz="3800" dirty="0">
                <a:latin typeface="Abadi" panose="020B0604020104020204" pitchFamily="34" charset="0"/>
              </a:rPr>
              <a:t> </a:t>
            </a:r>
            <a:r>
              <a:rPr lang="de-DE" altLang="de-DE" sz="3800" dirty="0" err="1">
                <a:latin typeface="Abadi" panose="020B0604020104020204" pitchFamily="34" charset="0"/>
              </a:rPr>
              <a:t>markers</a:t>
            </a:r>
            <a:r>
              <a:rPr lang="de-DE" altLang="de-DE" sz="3800" dirty="0">
                <a:latin typeface="Abadi" panose="020B0604020104020204" pitchFamily="34" charset="0"/>
              </a:rPr>
              <a:t>, </a:t>
            </a:r>
            <a:r>
              <a:rPr lang="de-DE" altLang="de-DE" sz="3800" dirty="0" err="1">
                <a:latin typeface="Abadi" panose="020B0604020104020204" pitchFamily="34" charset="0"/>
              </a:rPr>
              <a:t>respectively</a:t>
            </a:r>
            <a:r>
              <a:rPr lang="de-DE" altLang="de-DE" sz="3800" dirty="0">
                <a:latin typeface="Abadi" panose="020B0604020104020204" pitchFamily="34" charset="0"/>
              </a:rPr>
              <a:t>, </a:t>
            </a:r>
            <a:r>
              <a:rPr lang="de-DE" altLang="de-DE" sz="3800" dirty="0" err="1">
                <a:latin typeface="Abadi" panose="020B0604020104020204" pitchFamily="34" charset="0"/>
              </a:rPr>
              <a:t>within</a:t>
            </a:r>
            <a:r>
              <a:rPr lang="de-DE" altLang="de-DE" sz="3800" dirty="0">
                <a:latin typeface="Abadi" panose="020B0604020104020204" pitchFamily="34" charset="0"/>
              </a:rPr>
              <a:t> a </a:t>
            </a:r>
            <a:r>
              <a:rPr lang="de-DE" altLang="de-DE" sz="3800" dirty="0" err="1">
                <a:latin typeface="Abadi" panose="020B0604020104020204" pitchFamily="34" charset="0"/>
              </a:rPr>
              <a:t>MarkerCluster</a:t>
            </a:r>
            <a:r>
              <a:rPr lang="de-DE" altLang="de-DE" sz="3800" dirty="0">
                <a:latin typeface="Abadi" panose="020B0604020104020204" pitchFamily="34" charset="0"/>
              </a:rPr>
              <a:t>() on </a:t>
            </a:r>
            <a:r>
              <a:rPr lang="de-DE" altLang="de-DE" sz="3800" dirty="0" err="1">
                <a:latin typeface="Abadi" panose="020B0604020104020204" pitchFamily="34" charset="0"/>
              </a:rPr>
              <a:t>the</a:t>
            </a:r>
            <a:r>
              <a:rPr lang="de-DE" altLang="de-DE" sz="3800" dirty="0">
                <a:latin typeface="Abadi" panose="020B0604020104020204" pitchFamily="34" charset="0"/>
              </a:rPr>
              <a:t> </a:t>
            </a:r>
            <a:r>
              <a:rPr lang="de-DE" altLang="de-DE" sz="3800" dirty="0" err="1">
                <a:latin typeface="Abadi" panose="020B0604020104020204" pitchFamily="34" charset="0"/>
              </a:rPr>
              <a:t>map</a:t>
            </a:r>
            <a:r>
              <a:rPr lang="de-DE" altLang="de-DE" sz="3800" dirty="0">
                <a:latin typeface="Abadi" panose="020B0604020104020204" pitchFamily="34" charset="0"/>
              </a:rPr>
              <a:t>.</a:t>
            </a:r>
          </a:p>
          <a:p>
            <a:pPr marL="0" lvl="0" indent="0" eaLnBrk="0" fontAlgn="base" hangingPunct="0">
              <a:lnSpc>
                <a:spcPct val="100000"/>
              </a:lnSpc>
              <a:spcBef>
                <a:spcPct val="0"/>
              </a:spcBef>
              <a:spcAft>
                <a:spcPct val="0"/>
              </a:spcAft>
              <a:buNone/>
            </a:pPr>
            <a:endParaRPr lang="de-DE" altLang="de-DE" sz="3800" dirty="0">
              <a:latin typeface="Abadi" panose="020B0604020104020204" pitchFamily="34" charset="0"/>
            </a:endParaRPr>
          </a:p>
          <a:p>
            <a:pPr marL="0" lvl="0" indent="0" eaLnBrk="0" fontAlgn="base" hangingPunct="0">
              <a:lnSpc>
                <a:spcPct val="100000"/>
              </a:lnSpc>
              <a:spcBef>
                <a:spcPct val="0"/>
              </a:spcBef>
              <a:spcAft>
                <a:spcPct val="0"/>
              </a:spcAft>
              <a:buNone/>
            </a:pPr>
            <a:r>
              <a:rPr lang="de-DE" altLang="de-DE" sz="3800" dirty="0" err="1">
                <a:latin typeface="Abadi" panose="020B0604020104020204" pitchFamily="34" charset="0"/>
              </a:rPr>
              <a:t>Then</a:t>
            </a:r>
            <a:r>
              <a:rPr lang="de-DE" altLang="de-DE" sz="3800" dirty="0">
                <a:latin typeface="Abadi" panose="020B0604020104020204" pitchFamily="34" charset="0"/>
              </a:rPr>
              <a:t> </a:t>
            </a:r>
            <a:r>
              <a:rPr lang="de-DE" altLang="de-DE" sz="3800" dirty="0" err="1">
                <a:latin typeface="Abadi" panose="020B0604020104020204" pitchFamily="34" charset="0"/>
              </a:rPr>
              <a:t>the</a:t>
            </a:r>
            <a:r>
              <a:rPr lang="de-DE" altLang="de-DE" sz="3800" dirty="0">
                <a:latin typeface="Abadi" panose="020B0604020104020204" pitchFamily="34" charset="0"/>
              </a:rPr>
              <a:t> </a:t>
            </a:r>
            <a:r>
              <a:rPr lang="de-DE" altLang="de-DE" sz="3800" dirty="0" err="1">
                <a:latin typeface="Abadi" panose="020B0604020104020204" pitchFamily="34" charset="0"/>
              </a:rPr>
              <a:t>Haversine</a:t>
            </a:r>
            <a:r>
              <a:rPr lang="de-DE" altLang="de-DE" sz="3800" dirty="0">
                <a:latin typeface="Abadi" panose="020B0604020104020204" pitchFamily="34" charset="0"/>
              </a:rPr>
              <a:t> </a:t>
            </a:r>
            <a:r>
              <a:rPr lang="de-DE" altLang="de-DE" sz="3800" dirty="0" err="1">
                <a:latin typeface="Abadi" panose="020B0604020104020204" pitchFamily="34" charset="0"/>
              </a:rPr>
              <a:t>formula</a:t>
            </a:r>
            <a:r>
              <a:rPr lang="de-DE" altLang="de-DE" sz="3800" dirty="0">
                <a:latin typeface="Abadi" panose="020B0604020104020204" pitchFamily="34" charset="0"/>
              </a:rPr>
              <a:t> </a:t>
            </a:r>
            <a:r>
              <a:rPr lang="de-DE" altLang="de-DE" sz="3800" dirty="0" err="1">
                <a:latin typeface="Abadi" panose="020B0604020104020204" pitchFamily="34" charset="0"/>
              </a:rPr>
              <a:t>has</a:t>
            </a:r>
            <a:r>
              <a:rPr lang="de-DE" altLang="de-DE" sz="3800" dirty="0">
                <a:latin typeface="Abadi" panose="020B0604020104020204" pitchFamily="34" charset="0"/>
              </a:rPr>
              <a:t> </a:t>
            </a:r>
            <a:r>
              <a:rPr lang="de-DE" altLang="de-DE" sz="3800" dirty="0" err="1">
                <a:latin typeface="Abadi" panose="020B0604020104020204" pitchFamily="34" charset="0"/>
              </a:rPr>
              <a:t>been</a:t>
            </a:r>
            <a:r>
              <a:rPr lang="de-DE" altLang="de-DE" sz="3800" dirty="0">
                <a:latin typeface="Abadi" panose="020B0604020104020204" pitchFamily="34" charset="0"/>
              </a:rPr>
              <a:t> </a:t>
            </a:r>
            <a:r>
              <a:rPr lang="de-DE" altLang="de-DE" sz="3800" dirty="0" err="1">
                <a:latin typeface="Abadi" panose="020B0604020104020204" pitchFamily="34" charset="0"/>
              </a:rPr>
              <a:t>applied</a:t>
            </a:r>
            <a:r>
              <a:rPr lang="de-DE" altLang="de-DE" sz="3800" dirty="0">
                <a:latin typeface="Abadi" panose="020B0604020104020204" pitchFamily="34" charset="0"/>
              </a:rPr>
              <a:t> </a:t>
            </a:r>
            <a:r>
              <a:rPr lang="de-DE" altLang="de-DE" sz="3800" dirty="0" err="1">
                <a:latin typeface="Abadi" panose="020B0604020104020204" pitchFamily="34" charset="0"/>
              </a:rPr>
              <a:t>to</a:t>
            </a:r>
            <a:r>
              <a:rPr lang="de-DE" altLang="de-DE" sz="3800" dirty="0">
                <a:latin typeface="Abadi" panose="020B0604020104020204" pitchFamily="34" charset="0"/>
              </a:rPr>
              <a:t> </a:t>
            </a:r>
            <a:r>
              <a:rPr lang="de-DE" altLang="de-DE" sz="3800" dirty="0" err="1">
                <a:latin typeface="Abadi" panose="020B0604020104020204" pitchFamily="34" charset="0"/>
              </a:rPr>
              <a:t>calculate</a:t>
            </a:r>
            <a:r>
              <a:rPr lang="de-DE" altLang="de-DE" sz="3800" dirty="0">
                <a:latin typeface="Abadi" panose="020B0604020104020204" pitchFamily="34" charset="0"/>
              </a:rPr>
              <a:t> </a:t>
            </a:r>
            <a:r>
              <a:rPr lang="de-DE" altLang="de-DE" sz="3800" dirty="0" err="1">
                <a:latin typeface="Abadi" panose="020B0604020104020204" pitchFamily="34" charset="0"/>
              </a:rPr>
              <a:t>the</a:t>
            </a:r>
            <a:r>
              <a:rPr lang="de-DE" altLang="de-DE" sz="3800" dirty="0">
                <a:latin typeface="Abadi" panose="020B0604020104020204" pitchFamily="34" charset="0"/>
              </a:rPr>
              <a:t> </a:t>
            </a:r>
            <a:r>
              <a:rPr lang="de-DE" altLang="de-DE" sz="3800" dirty="0" err="1">
                <a:latin typeface="Abadi" panose="020B0604020104020204" pitchFamily="34" charset="0"/>
              </a:rPr>
              <a:t>distances</a:t>
            </a:r>
            <a:r>
              <a:rPr lang="de-DE" altLang="de-DE" sz="3800" dirty="0">
                <a:latin typeface="Abadi" panose="020B0604020104020204" pitchFamily="34" charset="0"/>
              </a:rPr>
              <a:t> </a:t>
            </a:r>
            <a:r>
              <a:rPr lang="de-DE" altLang="de-DE" sz="3800" dirty="0" err="1">
                <a:latin typeface="Abadi" panose="020B0604020104020204" pitchFamily="34" charset="0"/>
              </a:rPr>
              <a:t>between</a:t>
            </a:r>
            <a:r>
              <a:rPr lang="de-DE" altLang="de-DE" sz="3800" dirty="0">
                <a:latin typeface="Abadi" panose="020B0604020104020204" pitchFamily="34" charset="0"/>
              </a:rPr>
              <a:t> launch </a:t>
            </a:r>
            <a:r>
              <a:rPr lang="de-DE" altLang="de-DE" sz="3800" dirty="0" err="1">
                <a:latin typeface="Abadi" panose="020B0604020104020204" pitchFamily="34" charset="0"/>
              </a:rPr>
              <a:t>sites</a:t>
            </a:r>
            <a:r>
              <a:rPr lang="de-DE" altLang="de-DE" sz="3800" dirty="0">
                <a:latin typeface="Abadi" panose="020B0604020104020204" pitchFamily="34" charset="0"/>
              </a:rPr>
              <a:t> and </a:t>
            </a:r>
            <a:r>
              <a:rPr lang="de-DE" altLang="de-DE" sz="3800" dirty="0" err="1">
                <a:latin typeface="Abadi" panose="020B0604020104020204" pitchFamily="34" charset="0"/>
              </a:rPr>
              <a:t>various</a:t>
            </a:r>
            <a:r>
              <a:rPr lang="de-DE" altLang="de-DE" sz="3800" dirty="0">
                <a:latin typeface="Abadi" panose="020B0604020104020204" pitchFamily="34" charset="0"/>
              </a:rPr>
              <a:t> </a:t>
            </a:r>
            <a:r>
              <a:rPr lang="de-DE" altLang="de-DE" sz="3800" dirty="0" err="1">
                <a:latin typeface="Abadi" panose="020B0604020104020204" pitchFamily="34" charset="0"/>
              </a:rPr>
              <a:t>landmarks</a:t>
            </a:r>
            <a:r>
              <a:rPr lang="de-DE" altLang="de-DE" sz="3800" dirty="0">
                <a:latin typeface="Abadi" panose="020B0604020104020204" pitchFamily="34" charset="0"/>
              </a:rPr>
              <a:t> </a:t>
            </a:r>
            <a:r>
              <a:rPr lang="de-DE" altLang="de-DE" sz="3800" dirty="0" err="1">
                <a:latin typeface="Abadi" panose="020B0604020104020204" pitchFamily="34" charset="0"/>
              </a:rPr>
              <a:t>to</a:t>
            </a:r>
            <a:r>
              <a:rPr lang="de-DE" altLang="de-DE" sz="3800" dirty="0">
                <a:latin typeface="Abadi" panose="020B0604020104020204" pitchFamily="34" charset="0"/>
              </a:rPr>
              <a:t> </a:t>
            </a:r>
            <a:r>
              <a:rPr lang="de-DE" altLang="de-DE" sz="3800" dirty="0" err="1">
                <a:latin typeface="Abadi" panose="020B0604020104020204" pitchFamily="34" charset="0"/>
              </a:rPr>
              <a:t>address</a:t>
            </a:r>
            <a:r>
              <a:rPr lang="de-DE" altLang="de-DE" sz="3800" dirty="0">
                <a:latin typeface="Abadi" panose="020B0604020104020204" pitchFamily="34" charset="0"/>
              </a:rPr>
              <a:t> </a:t>
            </a:r>
            <a:r>
              <a:rPr lang="de-DE" altLang="de-DE" sz="3800" dirty="0" err="1">
                <a:latin typeface="Abadi" panose="020B0604020104020204" pitchFamily="34" charset="0"/>
              </a:rPr>
              <a:t>questions</a:t>
            </a:r>
            <a:r>
              <a:rPr lang="de-DE" altLang="de-DE" sz="3800" dirty="0">
                <a:latin typeface="Abadi" panose="020B0604020104020204" pitchFamily="34" charset="0"/>
              </a:rPr>
              <a:t> such </a:t>
            </a:r>
            <a:r>
              <a:rPr lang="de-DE" altLang="de-DE" sz="3800" dirty="0" err="1">
                <a:latin typeface="Abadi" panose="020B0604020104020204" pitchFamily="34" charset="0"/>
              </a:rPr>
              <a:t>as</a:t>
            </a:r>
            <a:r>
              <a:rPr lang="de-DE" altLang="de-DE" sz="3800" dirty="0">
                <a:latin typeface="Abadi" panose="020B0604020104020204" pitchFamily="34" charset="0"/>
              </a:rPr>
              <a:t>:</a:t>
            </a:r>
            <a:br>
              <a:rPr lang="de-DE" altLang="de-DE" sz="3800" dirty="0">
                <a:latin typeface="Abadi" panose="020B0604020104020204" pitchFamily="34" charset="0"/>
              </a:rPr>
            </a:br>
            <a:endParaRPr lang="de-DE" altLang="de-DE" sz="3800" dirty="0">
              <a:latin typeface="Abadi" panose="020B0604020104020204" pitchFamily="34" charset="0"/>
            </a:endParaRPr>
          </a:p>
          <a:p>
            <a:pPr marL="0" lvl="0" indent="0" eaLnBrk="0" fontAlgn="base" hangingPunct="0">
              <a:lnSpc>
                <a:spcPct val="100000"/>
              </a:lnSpc>
              <a:spcBef>
                <a:spcPct val="0"/>
              </a:spcBef>
              <a:spcAft>
                <a:spcPct val="0"/>
              </a:spcAft>
              <a:buFontTx/>
              <a:buChar char="•"/>
            </a:pPr>
            <a:r>
              <a:rPr lang="de-DE" altLang="de-DE" sz="3800" dirty="0" err="1">
                <a:latin typeface="Abadi" panose="020B0604020104020204" pitchFamily="34" charset="0"/>
              </a:rPr>
              <a:t>How</a:t>
            </a:r>
            <a:r>
              <a:rPr lang="de-DE" altLang="de-DE" sz="3800" dirty="0">
                <a:latin typeface="Abadi" panose="020B0604020104020204" pitchFamily="34" charset="0"/>
              </a:rPr>
              <a:t> </a:t>
            </a:r>
            <a:r>
              <a:rPr lang="de-DE" altLang="de-DE" sz="3800" dirty="0" err="1">
                <a:latin typeface="Abadi" panose="020B0604020104020204" pitchFamily="34" charset="0"/>
              </a:rPr>
              <a:t>close</a:t>
            </a:r>
            <a:r>
              <a:rPr lang="de-DE" altLang="de-DE" sz="3800" dirty="0">
                <a:latin typeface="Abadi" panose="020B0604020104020204" pitchFamily="34" charset="0"/>
              </a:rPr>
              <a:t> </a:t>
            </a:r>
            <a:r>
              <a:rPr lang="de-DE" altLang="de-DE" sz="3800" dirty="0" err="1">
                <a:latin typeface="Abadi" panose="020B0604020104020204" pitchFamily="34" charset="0"/>
              </a:rPr>
              <a:t>are</a:t>
            </a:r>
            <a:r>
              <a:rPr lang="de-DE" altLang="de-DE" sz="3800" dirty="0">
                <a:latin typeface="Abadi" panose="020B0604020104020204" pitchFamily="34" charset="0"/>
              </a:rPr>
              <a:t> </a:t>
            </a:r>
            <a:r>
              <a:rPr lang="de-DE" altLang="de-DE" sz="3800" dirty="0" err="1">
                <a:latin typeface="Abadi" panose="020B0604020104020204" pitchFamily="34" charset="0"/>
              </a:rPr>
              <a:t>the</a:t>
            </a:r>
            <a:r>
              <a:rPr lang="de-DE" altLang="de-DE" sz="3800" dirty="0">
                <a:latin typeface="Abadi" panose="020B0604020104020204" pitchFamily="34" charset="0"/>
              </a:rPr>
              <a:t> launch </a:t>
            </a:r>
            <a:r>
              <a:rPr lang="de-DE" altLang="de-DE" sz="3800" dirty="0" err="1">
                <a:latin typeface="Abadi" panose="020B0604020104020204" pitchFamily="34" charset="0"/>
              </a:rPr>
              <a:t>sites</a:t>
            </a:r>
            <a:r>
              <a:rPr lang="de-DE" altLang="de-DE" sz="3800" dirty="0">
                <a:latin typeface="Abadi" panose="020B0604020104020204" pitchFamily="34" charset="0"/>
              </a:rPr>
              <a:t> </a:t>
            </a:r>
            <a:r>
              <a:rPr lang="de-DE" altLang="de-DE" sz="3800" dirty="0" err="1">
                <a:latin typeface="Abadi" panose="020B0604020104020204" pitchFamily="34" charset="0"/>
              </a:rPr>
              <a:t>to</a:t>
            </a:r>
            <a:r>
              <a:rPr lang="de-DE" altLang="de-DE" sz="3800" dirty="0">
                <a:latin typeface="Abadi" panose="020B0604020104020204" pitchFamily="34" charset="0"/>
              </a:rPr>
              <a:t> </a:t>
            </a:r>
            <a:r>
              <a:rPr lang="de-DE" altLang="de-DE" sz="3800" dirty="0" err="1">
                <a:latin typeface="Abadi" panose="020B0604020104020204" pitchFamily="34" charset="0"/>
              </a:rPr>
              <a:t>railways</a:t>
            </a:r>
            <a:r>
              <a:rPr lang="de-DE" altLang="de-DE" sz="3800" dirty="0">
                <a:latin typeface="Abadi" panose="020B0604020104020204" pitchFamily="34" charset="0"/>
              </a:rPr>
              <a:t>, </a:t>
            </a:r>
            <a:r>
              <a:rPr lang="de-DE" altLang="de-DE" sz="3800" dirty="0" err="1">
                <a:latin typeface="Abadi" panose="020B0604020104020204" pitchFamily="34" charset="0"/>
              </a:rPr>
              <a:t>highways</a:t>
            </a:r>
            <a:r>
              <a:rPr lang="de-DE" altLang="de-DE" sz="3800" dirty="0">
                <a:latin typeface="Abadi" panose="020B0604020104020204" pitchFamily="34" charset="0"/>
              </a:rPr>
              <a:t>, and </a:t>
            </a:r>
            <a:r>
              <a:rPr lang="de-DE" altLang="de-DE" sz="3800" dirty="0" err="1">
                <a:latin typeface="Abadi" panose="020B0604020104020204" pitchFamily="34" charset="0"/>
              </a:rPr>
              <a:t>coastlines</a:t>
            </a:r>
            <a:r>
              <a:rPr lang="de-DE" altLang="de-DE" sz="3800" dirty="0">
                <a:latin typeface="Abadi" panose="020B0604020104020204" pitchFamily="34" charset="0"/>
              </a:rPr>
              <a:t>?</a:t>
            </a:r>
          </a:p>
          <a:p>
            <a:pPr marL="0" lvl="0" indent="0" eaLnBrk="0" fontAlgn="base" hangingPunct="0">
              <a:lnSpc>
                <a:spcPct val="100000"/>
              </a:lnSpc>
              <a:spcBef>
                <a:spcPct val="0"/>
              </a:spcBef>
              <a:spcAft>
                <a:spcPct val="0"/>
              </a:spcAft>
              <a:buFontTx/>
              <a:buChar char="•"/>
            </a:pPr>
            <a:r>
              <a:rPr lang="de-DE" altLang="de-DE" sz="3800" dirty="0" err="1">
                <a:latin typeface="Abadi" panose="020B0604020104020204" pitchFamily="34" charset="0"/>
              </a:rPr>
              <a:t>How</a:t>
            </a:r>
            <a:r>
              <a:rPr lang="de-DE" altLang="de-DE" sz="3800" dirty="0">
                <a:latin typeface="Abadi" panose="020B0604020104020204" pitchFamily="34" charset="0"/>
              </a:rPr>
              <a:t> </a:t>
            </a:r>
            <a:r>
              <a:rPr lang="de-DE" altLang="de-DE" sz="3800" dirty="0" err="1">
                <a:latin typeface="Abadi" panose="020B0604020104020204" pitchFamily="34" charset="0"/>
              </a:rPr>
              <a:t>close</a:t>
            </a:r>
            <a:r>
              <a:rPr lang="de-DE" altLang="de-DE" sz="3800" dirty="0">
                <a:latin typeface="Abadi" panose="020B0604020104020204" pitchFamily="34" charset="0"/>
              </a:rPr>
              <a:t> </a:t>
            </a:r>
            <a:r>
              <a:rPr lang="de-DE" altLang="de-DE" sz="3800" dirty="0" err="1">
                <a:latin typeface="Abadi" panose="020B0604020104020204" pitchFamily="34" charset="0"/>
              </a:rPr>
              <a:t>are</a:t>
            </a:r>
            <a:r>
              <a:rPr lang="de-DE" altLang="de-DE" sz="3800" dirty="0">
                <a:latin typeface="Abadi" panose="020B0604020104020204" pitchFamily="34" charset="0"/>
              </a:rPr>
              <a:t> </a:t>
            </a:r>
            <a:r>
              <a:rPr lang="de-DE" altLang="de-DE" sz="3800" dirty="0" err="1">
                <a:latin typeface="Abadi" panose="020B0604020104020204" pitchFamily="34" charset="0"/>
              </a:rPr>
              <a:t>the</a:t>
            </a:r>
            <a:r>
              <a:rPr lang="de-DE" altLang="de-DE" sz="3800" dirty="0">
                <a:latin typeface="Abadi" panose="020B0604020104020204" pitchFamily="34" charset="0"/>
              </a:rPr>
              <a:t> launch </a:t>
            </a:r>
            <a:r>
              <a:rPr lang="de-DE" altLang="de-DE" sz="3800" dirty="0" err="1">
                <a:latin typeface="Abadi" panose="020B0604020104020204" pitchFamily="34" charset="0"/>
              </a:rPr>
              <a:t>sites</a:t>
            </a:r>
            <a:r>
              <a:rPr lang="de-DE" altLang="de-DE" sz="3800" dirty="0">
                <a:latin typeface="Abadi" panose="020B0604020104020204" pitchFamily="34" charset="0"/>
              </a:rPr>
              <a:t> </a:t>
            </a:r>
            <a:r>
              <a:rPr lang="de-DE" altLang="de-DE" sz="3800" dirty="0" err="1">
                <a:latin typeface="Abadi" panose="020B0604020104020204" pitchFamily="34" charset="0"/>
              </a:rPr>
              <a:t>to</a:t>
            </a:r>
            <a:r>
              <a:rPr lang="de-DE" altLang="de-DE" sz="3800" dirty="0">
                <a:latin typeface="Abadi" panose="020B0604020104020204" pitchFamily="34" charset="0"/>
              </a:rPr>
              <a:t> </a:t>
            </a:r>
            <a:r>
              <a:rPr lang="de-DE" altLang="de-DE" sz="3800" dirty="0" err="1">
                <a:latin typeface="Abadi" panose="020B0604020104020204" pitchFamily="34" charset="0"/>
              </a:rPr>
              <a:t>nearby</a:t>
            </a:r>
            <a:r>
              <a:rPr lang="de-DE" altLang="de-DE" sz="3800" dirty="0">
                <a:latin typeface="Abadi" panose="020B0604020104020204" pitchFamily="34" charset="0"/>
              </a:rPr>
              <a:t> </a:t>
            </a:r>
            <a:r>
              <a:rPr lang="de-DE" altLang="de-DE" sz="3800" dirty="0" err="1">
                <a:latin typeface="Abadi" panose="020B0604020104020204" pitchFamily="34" charset="0"/>
              </a:rPr>
              <a:t>cities</a:t>
            </a:r>
            <a:r>
              <a:rPr lang="de-DE" altLang="de-DE" sz="3800" dirty="0">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500" dirty="0">
                <a:solidFill>
                  <a:schemeClr val="accent3">
                    <a:lumMod val="25000"/>
                  </a:schemeClr>
                </a:solidFill>
                <a:latin typeface="Abadi" panose="020B0604020104020204" pitchFamily="34" charset="0"/>
              </a:rPr>
              <a:t>From: </a:t>
            </a:r>
            <a:r>
              <a:rPr lang="en-US" sz="2500" dirty="0">
                <a:solidFill>
                  <a:schemeClr val="accent3">
                    <a:lumMod val="25000"/>
                  </a:schemeClr>
                </a:solidFill>
                <a:latin typeface="Abadi" panose="020B0604020104020204" pitchFamily="34" charset="0"/>
                <a:hlinkClick r:id="rId3"/>
              </a:rPr>
              <a:t>https://github.com/Faqqin/Applied-Data-Science-Capstone-SpaceX/blob/main/Interactive%20Visual%20Analytics%20with%20Folium.ipynb</a:t>
            </a:r>
            <a:endParaRPr lang="en-US" sz="25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dashboard has been build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For showing the total launches by certain sites plotted pie chars were used</a:t>
            </a:r>
          </a:p>
          <a:p>
            <a:pPr>
              <a:lnSpc>
                <a:spcPct val="100000"/>
              </a:lnSpc>
              <a:spcBef>
                <a:spcPts val="1400"/>
              </a:spcBef>
            </a:pPr>
            <a:r>
              <a:rPr lang="en-US" sz="2200" dirty="0">
                <a:solidFill>
                  <a:schemeClr val="accent3">
                    <a:lumMod val="25000"/>
                  </a:schemeClr>
                </a:solidFill>
                <a:latin typeface="Abadi" panose="020B0604020104020204" pitchFamily="34" charset="0"/>
              </a:rPr>
              <a:t>To see the relationship between Outcome and Payload mass (kg) for the different booster version, plotted scatter graphs were included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From: </a:t>
            </a:r>
            <a:r>
              <a:rPr lang="en-US" sz="1400" dirty="0">
                <a:solidFill>
                  <a:schemeClr val="accent3">
                    <a:lumMod val="25000"/>
                  </a:schemeClr>
                </a:solidFill>
                <a:latin typeface="Abadi" panose="020B0604020104020204" pitchFamily="34" charset="0"/>
                <a:hlinkClick r:id="rId3"/>
              </a:rPr>
              <a:t>https://github.com/Faqqin/Applied-Data-Science-Capstone-SpaceX/blob/main/spacex_dash_app.py</a:t>
            </a:r>
            <a:endParaRPr lang="en-US" sz="16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785419"/>
            <a:ext cx="9745589" cy="2391544"/>
          </a:xfrm>
          <a:prstGeom prst="rect">
            <a:avLst/>
          </a:prstGeo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1200" dirty="0"/>
              <a:t>From: </a:t>
            </a:r>
            <a:r>
              <a:rPr lang="en-US" sz="1200" dirty="0">
                <a:hlinkClick r:id="rId3"/>
              </a:rPr>
              <a:t>https://github.com/Faqqin/Applied-Data-Science-Capstone-SpaceX/blob/main/Predictive%20Analysis%20Machine%20Learning.ipynb</a:t>
            </a:r>
            <a:endParaRPr lang="en-US" sz="12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Grafik 1">
            <a:extLst>
              <a:ext uri="{FF2B5EF4-FFF2-40B4-BE49-F238E27FC236}">
                <a16:creationId xmlns:a16="http://schemas.microsoft.com/office/drawing/2014/main" id="{D6D22B63-2741-4833-8D43-630FD9E69987}"/>
              </a:ext>
            </a:extLst>
          </p:cNvPr>
          <p:cNvPicPr>
            <a:picLocks noChangeAspect="1"/>
          </p:cNvPicPr>
          <p:nvPr/>
        </p:nvPicPr>
        <p:blipFill>
          <a:blip r:embed="rId4"/>
          <a:stretch>
            <a:fillRect/>
          </a:stretch>
        </p:blipFill>
        <p:spPr>
          <a:xfrm>
            <a:off x="770011" y="1649221"/>
            <a:ext cx="8791575" cy="3771900"/>
          </a:xfrm>
          <a:prstGeom prst="rect">
            <a:avLst/>
          </a:prstGeom>
          <a:ln>
            <a:solidFill>
              <a:schemeClr val="tx1"/>
            </a:solidFill>
          </a:ln>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53373" y="2624099"/>
            <a:ext cx="3932238" cy="1741424"/>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scatter plot shows that the larger the amount of flights at a launch site the greater is the success rate at that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Grafik 1">
            <a:extLst>
              <a:ext uri="{FF2B5EF4-FFF2-40B4-BE49-F238E27FC236}">
                <a16:creationId xmlns:a16="http://schemas.microsoft.com/office/drawing/2014/main" id="{F1E98D05-E62A-470D-93B4-C8A092741CC5}"/>
              </a:ext>
            </a:extLst>
          </p:cNvPr>
          <p:cNvPicPr>
            <a:picLocks noChangeAspect="1"/>
          </p:cNvPicPr>
          <p:nvPr/>
        </p:nvPicPr>
        <p:blipFill>
          <a:blip r:embed="rId3"/>
          <a:stretch>
            <a:fillRect/>
          </a:stretch>
        </p:blipFill>
        <p:spPr>
          <a:xfrm>
            <a:off x="906389" y="1683096"/>
            <a:ext cx="6332686" cy="3491808"/>
          </a:xfrm>
          <a:prstGeom prst="rect">
            <a:avLst/>
          </a:prstGeom>
          <a:ln>
            <a:solidFill>
              <a:schemeClr val="tx1"/>
            </a:solidFill>
          </a:ln>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17495" y="2189406"/>
            <a:ext cx="2946583" cy="3190501"/>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This plot shows that if the pay load mass is higher as around 7.000kg the success rate the success rate gets very high, while at a lower rate it is more unstable.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Grafik 1">
            <a:extLst>
              <a:ext uri="{FF2B5EF4-FFF2-40B4-BE49-F238E27FC236}">
                <a16:creationId xmlns:a16="http://schemas.microsoft.com/office/drawing/2014/main" id="{A4499324-59E6-44C2-A548-8ACD1BFF02EC}"/>
              </a:ext>
            </a:extLst>
          </p:cNvPr>
          <p:cNvPicPr>
            <a:picLocks noChangeAspect="1"/>
          </p:cNvPicPr>
          <p:nvPr/>
        </p:nvPicPr>
        <p:blipFill>
          <a:blip r:embed="rId4"/>
          <a:stretch>
            <a:fillRect/>
          </a:stretch>
        </p:blipFill>
        <p:spPr>
          <a:xfrm>
            <a:off x="4240797" y="1878863"/>
            <a:ext cx="6923653" cy="3811589"/>
          </a:xfrm>
          <a:prstGeom prst="rect">
            <a:avLst/>
          </a:prstGeom>
          <a:ln>
            <a:solidFill>
              <a:schemeClr val="tx1"/>
            </a:solidFill>
          </a:ln>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352122"/>
            <a:ext cx="11254841" cy="1075089"/>
          </a:xfrm>
          <a:prstGeom prst="rect">
            <a:avLst/>
          </a:prstGeom>
        </p:spPr>
        <p:txBody>
          <a:bodyPr>
            <a:normAutofit/>
          </a:bodyPr>
          <a:lstStyle/>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This bar chart describes the success rate of each orbit. While ES-L1, GEO, HEO and SSO have a success rate of 100%, SO, for example, has a success rate of 0%.</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Obviously this also heavily depends on the amount of datasets included in the analysis to find more patterns or trends</a:t>
            </a:r>
            <a:r>
              <a:rPr lang="en-US" sz="105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Grafik 1">
            <a:extLst>
              <a:ext uri="{FF2B5EF4-FFF2-40B4-BE49-F238E27FC236}">
                <a16:creationId xmlns:a16="http://schemas.microsoft.com/office/drawing/2014/main" id="{C304BC04-F69B-4706-9018-6E729B370F2E}"/>
              </a:ext>
            </a:extLst>
          </p:cNvPr>
          <p:cNvPicPr>
            <a:picLocks noChangeAspect="1"/>
          </p:cNvPicPr>
          <p:nvPr/>
        </p:nvPicPr>
        <p:blipFill>
          <a:blip r:embed="rId3"/>
          <a:stretch>
            <a:fillRect/>
          </a:stretch>
        </p:blipFill>
        <p:spPr>
          <a:xfrm>
            <a:off x="2352231" y="1416325"/>
            <a:ext cx="6844322" cy="3794135"/>
          </a:xfrm>
          <a:prstGeom prst="rect">
            <a:avLst/>
          </a:prstGeom>
          <a:ln>
            <a:solidFill>
              <a:schemeClr val="tx1"/>
            </a:solidFill>
          </a:ln>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91921" y="2124059"/>
            <a:ext cx="3241550" cy="3283844"/>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While the GTO orbit shows no relations between the flight number and the flight numbers of the orbit, this plot generally shows a higher success rate when the numbers of flights increases.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Grafik 1">
            <a:extLst>
              <a:ext uri="{FF2B5EF4-FFF2-40B4-BE49-F238E27FC236}">
                <a16:creationId xmlns:a16="http://schemas.microsoft.com/office/drawing/2014/main" id="{183C7899-214E-46B2-9849-FC25692014BF}"/>
              </a:ext>
            </a:extLst>
          </p:cNvPr>
          <p:cNvPicPr>
            <a:picLocks noChangeAspect="1"/>
          </p:cNvPicPr>
          <p:nvPr/>
        </p:nvPicPr>
        <p:blipFill>
          <a:blip r:embed="rId3"/>
          <a:stretch>
            <a:fillRect/>
          </a:stretch>
        </p:blipFill>
        <p:spPr>
          <a:xfrm>
            <a:off x="873892" y="1851083"/>
            <a:ext cx="6473900" cy="3731182"/>
          </a:xfrm>
          <a:prstGeom prst="rect">
            <a:avLst/>
          </a:prstGeom>
          <a:ln>
            <a:solidFill>
              <a:schemeClr val="tx1"/>
            </a:solidFill>
          </a:ln>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1689" y="1929580"/>
            <a:ext cx="3133395" cy="3419168"/>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In this plot we can see that heavier payload has a positive impact on the LEO, ISS and PO orbits. While there again seems to be no relation for the GTO orbit between these attributes, the rest the orbits need more data to get any conclusion.</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Grafik 1">
            <a:extLst>
              <a:ext uri="{FF2B5EF4-FFF2-40B4-BE49-F238E27FC236}">
                <a16:creationId xmlns:a16="http://schemas.microsoft.com/office/drawing/2014/main" id="{FA3E94BF-97A2-4E40-A0EE-889300D8A02D}"/>
              </a:ext>
            </a:extLst>
          </p:cNvPr>
          <p:cNvPicPr>
            <a:picLocks noChangeAspect="1"/>
          </p:cNvPicPr>
          <p:nvPr/>
        </p:nvPicPr>
        <p:blipFill>
          <a:blip r:embed="rId3"/>
          <a:stretch>
            <a:fillRect/>
          </a:stretch>
        </p:blipFill>
        <p:spPr>
          <a:xfrm>
            <a:off x="4066129" y="1714065"/>
            <a:ext cx="7043891" cy="4072434"/>
          </a:xfrm>
          <a:prstGeom prst="rect">
            <a:avLst/>
          </a:prstGeom>
          <a:ln>
            <a:solidFill>
              <a:schemeClr val="tx1"/>
            </a:solidFill>
          </a:ln>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019" y="5379334"/>
            <a:ext cx="10687961" cy="549050"/>
          </a:xfrm>
          <a:prstGeom prst="rect">
            <a:avLst/>
          </a:prstGeom>
        </p:spPr>
        <p:txBody>
          <a:bodyPr>
            <a:normAutofit/>
          </a:bodyPr>
          <a:lstStyle/>
          <a:p>
            <a:pPr marL="0" indent="0">
              <a:lnSpc>
                <a:spcPct val="100000"/>
              </a:lnSpc>
              <a:spcBef>
                <a:spcPts val="1400"/>
              </a:spcBef>
              <a:buNone/>
            </a:pPr>
            <a:r>
              <a:rPr lang="de-DE" sz="2000" dirty="0">
                <a:solidFill>
                  <a:schemeClr val="accent3">
                    <a:lumMod val="25000"/>
                  </a:schemeClr>
                </a:solidFill>
                <a:latin typeface="Abadi" panose="020B0604020104020204" pitchFamily="34" charset="0"/>
              </a:rPr>
              <a:t>The </a:t>
            </a:r>
            <a:r>
              <a:rPr lang="de-DE" sz="2000" dirty="0" err="1">
                <a:solidFill>
                  <a:schemeClr val="accent3">
                    <a:lumMod val="25000"/>
                  </a:schemeClr>
                </a:solidFill>
                <a:latin typeface="Abadi" panose="020B0604020104020204" pitchFamily="34" charset="0"/>
              </a:rPr>
              <a:t>success</a:t>
            </a:r>
            <a:r>
              <a:rPr lang="de-DE" sz="2000" dirty="0">
                <a:solidFill>
                  <a:schemeClr val="accent3">
                    <a:lumMod val="25000"/>
                  </a:schemeClr>
                </a:solidFill>
                <a:latin typeface="Abadi" panose="020B0604020104020204" pitchFamily="34" charset="0"/>
              </a:rPr>
              <a:t> rate in </a:t>
            </a:r>
            <a:r>
              <a:rPr lang="de-DE" sz="2000" dirty="0" err="1">
                <a:solidFill>
                  <a:schemeClr val="accent3">
                    <a:lumMod val="25000"/>
                  </a:schemeClr>
                </a:solidFill>
                <a:latin typeface="Abadi" panose="020B0604020104020204" pitchFamily="34" charset="0"/>
              </a:rPr>
              <a:t>this</a:t>
            </a:r>
            <a:r>
              <a:rPr lang="de-DE" sz="2000" dirty="0">
                <a:solidFill>
                  <a:schemeClr val="accent3">
                    <a:lumMod val="25000"/>
                  </a:schemeClr>
                </a:solidFill>
                <a:latin typeface="Abadi" panose="020B0604020104020204" pitchFamily="34" charset="0"/>
              </a:rPr>
              <a:t> </a:t>
            </a:r>
            <a:r>
              <a:rPr lang="de-DE" sz="2000" dirty="0" err="1">
                <a:solidFill>
                  <a:schemeClr val="accent3">
                    <a:lumMod val="25000"/>
                  </a:schemeClr>
                </a:solidFill>
                <a:latin typeface="Abadi" panose="020B0604020104020204" pitchFamily="34" charset="0"/>
              </a:rPr>
              <a:t>plot</a:t>
            </a:r>
            <a:r>
              <a:rPr lang="de-DE" sz="2000" dirty="0">
                <a:solidFill>
                  <a:schemeClr val="accent3">
                    <a:lumMod val="25000"/>
                  </a:schemeClr>
                </a:solidFill>
                <a:latin typeface="Abadi" panose="020B0604020104020204" pitchFamily="34" charset="0"/>
              </a:rPr>
              <a:t> </a:t>
            </a:r>
            <a:r>
              <a:rPr lang="de-DE" sz="2000" dirty="0" err="1">
                <a:solidFill>
                  <a:schemeClr val="accent3">
                    <a:lumMod val="25000"/>
                  </a:schemeClr>
                </a:solidFill>
                <a:latin typeface="Abadi" panose="020B0604020104020204" pitchFamily="34" charset="0"/>
              </a:rPr>
              <a:t>the</a:t>
            </a:r>
            <a:r>
              <a:rPr lang="de-DE" sz="2000" dirty="0">
                <a:solidFill>
                  <a:schemeClr val="accent3">
                    <a:lumMod val="25000"/>
                  </a:schemeClr>
                </a:solidFill>
                <a:latin typeface="Abadi" panose="020B0604020104020204" pitchFamily="34" charset="0"/>
              </a:rPr>
              <a:t> </a:t>
            </a:r>
            <a:r>
              <a:rPr lang="de-DE" sz="2000" dirty="0" err="1">
                <a:solidFill>
                  <a:schemeClr val="accent3">
                    <a:lumMod val="25000"/>
                  </a:schemeClr>
                </a:solidFill>
                <a:latin typeface="Abadi" panose="020B0604020104020204" pitchFamily="34" charset="0"/>
              </a:rPr>
              <a:t>increasing</a:t>
            </a:r>
            <a:r>
              <a:rPr lang="de-DE" sz="2000" dirty="0">
                <a:solidFill>
                  <a:schemeClr val="accent3">
                    <a:lumMod val="25000"/>
                  </a:schemeClr>
                </a:solidFill>
                <a:latin typeface="Abadi" panose="020B0604020104020204" pitchFamily="34" charset="0"/>
              </a:rPr>
              <a:t> </a:t>
            </a:r>
            <a:r>
              <a:rPr lang="de-DE" sz="2000" dirty="0" err="1">
                <a:solidFill>
                  <a:schemeClr val="accent3">
                    <a:lumMod val="25000"/>
                  </a:schemeClr>
                </a:solidFill>
                <a:latin typeface="Abadi" panose="020B0604020104020204" pitchFamily="34" charset="0"/>
              </a:rPr>
              <a:t>success</a:t>
            </a:r>
            <a:r>
              <a:rPr lang="de-DE" sz="2000" dirty="0">
                <a:solidFill>
                  <a:schemeClr val="accent3">
                    <a:lumMod val="25000"/>
                  </a:schemeClr>
                </a:solidFill>
                <a:latin typeface="Abadi" panose="020B0604020104020204" pitchFamily="34" charset="0"/>
              </a:rPr>
              <a:t> rate </a:t>
            </a:r>
            <a:r>
              <a:rPr lang="de-DE" sz="2000" dirty="0" err="1">
                <a:solidFill>
                  <a:schemeClr val="accent3">
                    <a:lumMod val="25000"/>
                  </a:schemeClr>
                </a:solidFill>
                <a:latin typeface="Abadi" panose="020B0604020104020204" pitchFamily="34" charset="0"/>
              </a:rPr>
              <a:t>from</a:t>
            </a:r>
            <a:r>
              <a:rPr lang="de-DE" sz="2000" dirty="0">
                <a:solidFill>
                  <a:schemeClr val="accent3">
                    <a:lumMod val="25000"/>
                  </a:schemeClr>
                </a:solidFill>
                <a:latin typeface="Abadi" panose="020B0604020104020204" pitchFamily="34" charset="0"/>
              </a:rPr>
              <a:t> </a:t>
            </a:r>
            <a:r>
              <a:rPr lang="de-DE" sz="2000" dirty="0" err="1">
                <a:solidFill>
                  <a:schemeClr val="accent3">
                    <a:lumMod val="25000"/>
                  </a:schemeClr>
                </a:solidFill>
                <a:latin typeface="Abadi" panose="020B0604020104020204" pitchFamily="34" charset="0"/>
              </a:rPr>
              <a:t>year</a:t>
            </a:r>
            <a:r>
              <a:rPr lang="de-DE" sz="2000" dirty="0">
                <a:solidFill>
                  <a:schemeClr val="accent3">
                    <a:lumMod val="25000"/>
                  </a:schemeClr>
                </a:solidFill>
                <a:latin typeface="Abadi" panose="020B0604020104020204" pitchFamily="34" charset="0"/>
              </a:rPr>
              <a:t> </a:t>
            </a:r>
            <a:r>
              <a:rPr lang="de-DE" sz="2000" dirty="0" err="1">
                <a:solidFill>
                  <a:schemeClr val="accent3">
                    <a:lumMod val="25000"/>
                  </a:schemeClr>
                </a:solidFill>
                <a:latin typeface="Abadi" panose="020B0604020104020204" pitchFamily="34" charset="0"/>
              </a:rPr>
              <a:t>to</a:t>
            </a:r>
            <a:r>
              <a:rPr lang="de-DE" sz="2000" dirty="0">
                <a:solidFill>
                  <a:schemeClr val="accent3">
                    <a:lumMod val="25000"/>
                  </a:schemeClr>
                </a:solidFill>
                <a:latin typeface="Abadi" panose="020B0604020104020204" pitchFamily="34" charset="0"/>
              </a:rPr>
              <a:t> </a:t>
            </a:r>
            <a:r>
              <a:rPr lang="de-DE" sz="2000" dirty="0" err="1">
                <a:solidFill>
                  <a:schemeClr val="accent3">
                    <a:lumMod val="25000"/>
                  </a:schemeClr>
                </a:solidFill>
                <a:latin typeface="Abadi" panose="020B0604020104020204" pitchFamily="34" charset="0"/>
              </a:rPr>
              <a:t>year</a:t>
            </a:r>
            <a:r>
              <a:rPr lang="de-DE" sz="2000" dirty="0">
                <a:solidFill>
                  <a:schemeClr val="accent3">
                    <a:lumMod val="25000"/>
                  </a:schemeClr>
                </a:solidFill>
                <a:latin typeface="Abadi" panose="020B0604020104020204" pitchFamily="34" charset="0"/>
              </a:rPr>
              <a:t> </a:t>
            </a:r>
            <a:r>
              <a:rPr lang="de-DE" sz="2000" dirty="0" err="1">
                <a:solidFill>
                  <a:schemeClr val="accent3">
                    <a:lumMod val="25000"/>
                  </a:schemeClr>
                </a:solidFill>
                <a:latin typeface="Abadi" panose="020B0604020104020204" pitchFamily="34" charset="0"/>
              </a:rPr>
              <a:t>since</a:t>
            </a:r>
            <a:r>
              <a:rPr lang="de-DE" sz="2000" dirty="0">
                <a:solidFill>
                  <a:schemeClr val="accent3">
                    <a:lumMod val="25000"/>
                  </a:schemeClr>
                </a:solidFill>
                <a:latin typeface="Abadi" panose="020B0604020104020204" pitchFamily="34" charset="0"/>
              </a:rPr>
              <a:t> 2010 </a:t>
            </a:r>
            <a:r>
              <a:rPr lang="de-DE" sz="2000" dirty="0" err="1">
                <a:solidFill>
                  <a:schemeClr val="accent3">
                    <a:lumMod val="25000"/>
                  </a:schemeClr>
                </a:solidFill>
                <a:latin typeface="Abadi" panose="020B0604020104020204" pitchFamily="34" charset="0"/>
              </a:rPr>
              <a:t>to</a:t>
            </a:r>
            <a:r>
              <a:rPr lang="de-DE" sz="2000" dirty="0">
                <a:solidFill>
                  <a:schemeClr val="accent3">
                    <a:lumMod val="25000"/>
                  </a:schemeClr>
                </a:solidFill>
                <a:latin typeface="Abadi" panose="020B0604020104020204" pitchFamily="34" charset="0"/>
              </a:rPr>
              <a:t> 2020.</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Grafik 1">
            <a:extLst>
              <a:ext uri="{FF2B5EF4-FFF2-40B4-BE49-F238E27FC236}">
                <a16:creationId xmlns:a16="http://schemas.microsoft.com/office/drawing/2014/main" id="{0EEFBC32-F9C8-4240-938B-75DE01937A09}"/>
              </a:ext>
            </a:extLst>
          </p:cNvPr>
          <p:cNvPicPr>
            <a:picLocks noChangeAspect="1"/>
          </p:cNvPicPr>
          <p:nvPr/>
        </p:nvPicPr>
        <p:blipFill>
          <a:blip r:embed="rId3"/>
          <a:stretch>
            <a:fillRect/>
          </a:stretch>
        </p:blipFill>
        <p:spPr>
          <a:xfrm>
            <a:off x="2554028" y="1470206"/>
            <a:ext cx="6947566" cy="3811939"/>
          </a:xfrm>
          <a:prstGeom prst="rect">
            <a:avLst/>
          </a:prstGeom>
          <a:ln>
            <a:solidFill>
              <a:schemeClr val="tx1"/>
            </a:solidFill>
          </a:ln>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find the unique launch site names we used the key word </a:t>
            </a:r>
            <a:r>
              <a:rPr lang="en-US" sz="2200" b="1" dirty="0">
                <a:solidFill>
                  <a:schemeClr val="accent3">
                    <a:lumMod val="25000"/>
                  </a:schemeClr>
                </a:solidFill>
                <a:latin typeface="Abadi" panose="020B0604020104020204" pitchFamily="34" charset="0"/>
              </a:rPr>
              <a:t>DISTINCT: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Grafik 1">
            <a:extLst>
              <a:ext uri="{FF2B5EF4-FFF2-40B4-BE49-F238E27FC236}">
                <a16:creationId xmlns:a16="http://schemas.microsoft.com/office/drawing/2014/main" id="{09ABA71A-DF7D-4307-8587-E5F84F1B46FE}"/>
              </a:ext>
            </a:extLst>
          </p:cNvPr>
          <p:cNvPicPr>
            <a:picLocks noChangeAspect="1"/>
          </p:cNvPicPr>
          <p:nvPr/>
        </p:nvPicPr>
        <p:blipFill>
          <a:blip r:embed="rId3"/>
          <a:stretch>
            <a:fillRect/>
          </a:stretch>
        </p:blipFill>
        <p:spPr>
          <a:xfrm>
            <a:off x="4469376" y="2659375"/>
            <a:ext cx="4610100" cy="2247900"/>
          </a:xfrm>
          <a:prstGeom prst="rect">
            <a:avLst/>
          </a:prstGeom>
          <a:ln>
            <a:solidFill>
              <a:schemeClr val="tx1"/>
            </a:solidFill>
          </a:ln>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1822450"/>
            <a:ext cx="9745589" cy="4351338"/>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This query shows 5 records where the launch sites starts with CCA using ‘%’ as wildcard character:</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Grafik 5">
            <a:extLst>
              <a:ext uri="{FF2B5EF4-FFF2-40B4-BE49-F238E27FC236}">
                <a16:creationId xmlns:a16="http://schemas.microsoft.com/office/drawing/2014/main" id="{95BF68DE-4563-4EEC-BFEB-08E41216D494}"/>
              </a:ext>
            </a:extLst>
          </p:cNvPr>
          <p:cNvPicPr>
            <a:picLocks noChangeAspect="1"/>
          </p:cNvPicPr>
          <p:nvPr/>
        </p:nvPicPr>
        <p:blipFill>
          <a:blip r:embed="rId3"/>
          <a:stretch>
            <a:fillRect/>
          </a:stretch>
        </p:blipFill>
        <p:spPr>
          <a:xfrm>
            <a:off x="1273276" y="2889120"/>
            <a:ext cx="9645445" cy="1913146"/>
          </a:xfrm>
          <a:prstGeom prst="rect">
            <a:avLst/>
          </a:prstGeom>
          <a:ln>
            <a:solidFill>
              <a:schemeClr val="tx1"/>
            </a:solidFill>
          </a:ln>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We choose ‘NASA (CRS)’ as customer and sum the </a:t>
            </a:r>
            <a:r>
              <a:rPr lang="en-US" sz="2000" dirty="0" err="1">
                <a:solidFill>
                  <a:schemeClr val="accent3">
                    <a:lumMod val="25000"/>
                  </a:schemeClr>
                </a:solidFill>
                <a:latin typeface="Abadi" panose="020B0604020104020204" pitchFamily="34" charset="0"/>
              </a:rPr>
              <a:t>payload_mass_kg</a:t>
            </a:r>
            <a:r>
              <a:rPr lang="en-US" sz="2000" dirty="0">
                <a:solidFill>
                  <a:schemeClr val="accent3">
                    <a:lumMod val="25000"/>
                  </a:schemeClr>
                </a:solidFill>
                <a:latin typeface="Abadi" panose="020B0604020104020204" pitchFamily="34" charset="0"/>
              </a:rPr>
              <a:t> to get 45.596kg: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Grafik 1">
            <a:extLst>
              <a:ext uri="{FF2B5EF4-FFF2-40B4-BE49-F238E27FC236}">
                <a16:creationId xmlns:a16="http://schemas.microsoft.com/office/drawing/2014/main" id="{CF76290E-512F-49B1-B431-463E0E05C205}"/>
              </a:ext>
            </a:extLst>
          </p:cNvPr>
          <p:cNvPicPr>
            <a:picLocks noChangeAspect="1"/>
          </p:cNvPicPr>
          <p:nvPr/>
        </p:nvPicPr>
        <p:blipFill>
          <a:blip r:embed="rId3"/>
          <a:stretch>
            <a:fillRect/>
          </a:stretch>
        </p:blipFill>
        <p:spPr>
          <a:xfrm>
            <a:off x="1833718" y="2899411"/>
            <a:ext cx="5753100" cy="1314450"/>
          </a:xfrm>
          <a:prstGeom prst="rect">
            <a:avLst/>
          </a:prstGeom>
          <a:ln>
            <a:solidFill>
              <a:schemeClr val="tx1"/>
            </a:solidFill>
          </a:ln>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In this example the function AVERAGE (AVG) is used. This one returns the average value of the payload mass by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7" name="Grafik 6">
            <a:extLst>
              <a:ext uri="{FF2B5EF4-FFF2-40B4-BE49-F238E27FC236}">
                <a16:creationId xmlns:a16="http://schemas.microsoft.com/office/drawing/2014/main" id="{203A6F25-C33C-4B8E-A190-34FC7323E68F}"/>
              </a:ext>
            </a:extLst>
          </p:cNvPr>
          <p:cNvPicPr>
            <a:picLocks noChangeAspect="1"/>
          </p:cNvPicPr>
          <p:nvPr/>
        </p:nvPicPr>
        <p:blipFill>
          <a:blip r:embed="rId3"/>
          <a:stretch>
            <a:fillRect/>
          </a:stretch>
        </p:blipFill>
        <p:spPr>
          <a:xfrm>
            <a:off x="2951082" y="2908936"/>
            <a:ext cx="5838825" cy="1295400"/>
          </a:xfrm>
          <a:prstGeom prst="rect">
            <a:avLst/>
          </a:prstGeom>
          <a:ln>
            <a:solidFill>
              <a:schemeClr val="tx1"/>
            </a:solidFill>
          </a:ln>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8332" y="3929728"/>
            <a:ext cx="9745589" cy="1035562"/>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first successful ground landing date was on the 22. December in 2015.</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To get this return we used MIN-Function and filtered the specific landing outcome.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Grafik 1">
            <a:extLst>
              <a:ext uri="{FF2B5EF4-FFF2-40B4-BE49-F238E27FC236}">
                <a16:creationId xmlns:a16="http://schemas.microsoft.com/office/drawing/2014/main" id="{995A7C9C-9873-42A9-8847-C1045C504330}"/>
              </a:ext>
            </a:extLst>
          </p:cNvPr>
          <p:cNvPicPr>
            <a:picLocks noChangeAspect="1"/>
          </p:cNvPicPr>
          <p:nvPr/>
        </p:nvPicPr>
        <p:blipFill>
          <a:blip r:embed="rId3"/>
          <a:stretch>
            <a:fillRect/>
          </a:stretch>
        </p:blipFill>
        <p:spPr>
          <a:xfrm>
            <a:off x="1569176" y="1719817"/>
            <a:ext cx="8343900" cy="1343025"/>
          </a:xfrm>
          <a:prstGeom prst="rect">
            <a:avLst/>
          </a:prstGeom>
          <a:ln>
            <a:solidFill>
              <a:schemeClr val="tx1"/>
            </a:solidFill>
          </a:ln>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43665"/>
            <a:ext cx="8371910" cy="496528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Data Collection</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Data Wrangling</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Interactive Dashboards with </a:t>
            </a:r>
            <a:r>
              <a:rPr lang="en-US" sz="1400" dirty="0" err="1">
                <a:solidFill>
                  <a:schemeClr val="accent3">
                    <a:lumMod val="25000"/>
                  </a:schemeClr>
                </a:solidFill>
                <a:latin typeface="Abadi" panose="020B0604020104020204" pitchFamily="34" charset="0"/>
              </a:rPr>
              <a:t>Plotly</a:t>
            </a:r>
            <a:r>
              <a:rPr lang="en-US" sz="1400" dirty="0">
                <a:solidFill>
                  <a:schemeClr val="accent3">
                    <a:lumMod val="25000"/>
                  </a:schemeClr>
                </a:solidFill>
                <a:latin typeface="Abadi" panose="020B0604020104020204" pitchFamily="34" charset="0"/>
              </a:rPr>
              <a:t> Dash</a:t>
            </a:r>
          </a:p>
          <a:p>
            <a:pPr lvl="1">
              <a:lnSpc>
                <a:spcPct val="100000"/>
              </a:lnSpc>
              <a:spcBef>
                <a:spcPts val="1400"/>
              </a:spcBef>
              <a:buFont typeface="Wingdings" panose="05000000000000000000" pitchFamily="2" charset="2"/>
              <a:buChar char="§"/>
            </a:pPr>
            <a:endParaRPr lang="en-US" sz="1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Interactive Analytics in pictures</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following list shows every successful drone ship landing while having a payload between 4000 and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Grafik 1">
            <a:extLst>
              <a:ext uri="{FF2B5EF4-FFF2-40B4-BE49-F238E27FC236}">
                <a16:creationId xmlns:a16="http://schemas.microsoft.com/office/drawing/2014/main" id="{7FFB4B8A-699F-413D-8470-FC0328E80F77}"/>
              </a:ext>
            </a:extLst>
          </p:cNvPr>
          <p:cNvPicPr>
            <a:picLocks noChangeAspect="1"/>
          </p:cNvPicPr>
          <p:nvPr/>
        </p:nvPicPr>
        <p:blipFill>
          <a:blip r:embed="rId3"/>
          <a:stretch>
            <a:fillRect/>
          </a:stretch>
        </p:blipFill>
        <p:spPr>
          <a:xfrm>
            <a:off x="878166" y="2903962"/>
            <a:ext cx="9745588" cy="2264947"/>
          </a:xfrm>
          <a:prstGeom prst="rect">
            <a:avLst/>
          </a:prstGeom>
          <a:ln>
            <a:solidFill>
              <a:schemeClr val="tx1"/>
            </a:solidFill>
          </a:ln>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4486375"/>
            <a:ext cx="9745589" cy="890536"/>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In total we have 100 successful missions and 1 failure mission as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Grafik 1">
            <a:extLst>
              <a:ext uri="{FF2B5EF4-FFF2-40B4-BE49-F238E27FC236}">
                <a16:creationId xmlns:a16="http://schemas.microsoft.com/office/drawing/2014/main" id="{37519CD6-FBC4-4C6E-9EC2-E248AD5A317D}"/>
              </a:ext>
            </a:extLst>
          </p:cNvPr>
          <p:cNvPicPr>
            <a:picLocks noChangeAspect="1"/>
          </p:cNvPicPr>
          <p:nvPr/>
        </p:nvPicPr>
        <p:blipFill>
          <a:blip r:embed="rId3"/>
          <a:stretch>
            <a:fillRect/>
          </a:stretch>
        </p:blipFill>
        <p:spPr>
          <a:xfrm>
            <a:off x="2151136" y="1484571"/>
            <a:ext cx="7753350" cy="2743200"/>
          </a:xfrm>
          <a:prstGeom prst="rect">
            <a:avLst/>
          </a:prstGeom>
          <a:ln>
            <a:solidFill>
              <a:schemeClr val="tx1"/>
            </a:solidFill>
          </a:ln>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7998" y="2159601"/>
            <a:ext cx="3035074" cy="3208812"/>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query on the right returned every unique booster version which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Grafik 1">
            <a:extLst>
              <a:ext uri="{FF2B5EF4-FFF2-40B4-BE49-F238E27FC236}">
                <a16:creationId xmlns:a16="http://schemas.microsoft.com/office/drawing/2014/main" id="{70CAB17E-8541-4A32-9680-131B1A6D3801}"/>
              </a:ext>
            </a:extLst>
          </p:cNvPr>
          <p:cNvPicPr>
            <a:picLocks noChangeAspect="1"/>
          </p:cNvPicPr>
          <p:nvPr/>
        </p:nvPicPr>
        <p:blipFill>
          <a:blip r:embed="rId3"/>
          <a:stretch>
            <a:fillRect/>
          </a:stretch>
        </p:blipFill>
        <p:spPr>
          <a:xfrm>
            <a:off x="4311292" y="1469877"/>
            <a:ext cx="6700838" cy="4096300"/>
          </a:xfrm>
          <a:prstGeom prst="rect">
            <a:avLst/>
          </a:prstGeom>
          <a:ln>
            <a:solidFill>
              <a:schemeClr val="tx1"/>
            </a:solidFill>
          </a:ln>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1855748"/>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rPr>
              <a:t>With the function </a:t>
            </a:r>
            <a:r>
              <a:rPr lang="en-US" sz="2000" dirty="0" err="1">
                <a:solidFill>
                  <a:schemeClr val="accent3">
                    <a:lumMod val="25000"/>
                  </a:schemeClr>
                </a:solidFill>
                <a:latin typeface="Abadi"/>
              </a:rPr>
              <a:t>substr</a:t>
            </a:r>
            <a:r>
              <a:rPr lang="en-US" sz="2000" dirty="0">
                <a:solidFill>
                  <a:schemeClr val="accent3">
                    <a:lumMod val="25000"/>
                  </a:schemeClr>
                </a:solidFill>
                <a:latin typeface="Abadi"/>
              </a:rPr>
              <a:t> we got the month and also the year for the filtering. By also filtering after LANDING_OUTCOME we got two results for failed launch records in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Grafik 1">
            <a:extLst>
              <a:ext uri="{FF2B5EF4-FFF2-40B4-BE49-F238E27FC236}">
                <a16:creationId xmlns:a16="http://schemas.microsoft.com/office/drawing/2014/main" id="{90F5EBC8-CF49-45D4-B83B-8EFE4F1FEC03}"/>
              </a:ext>
            </a:extLst>
          </p:cNvPr>
          <p:cNvPicPr>
            <a:picLocks noChangeAspect="1"/>
          </p:cNvPicPr>
          <p:nvPr/>
        </p:nvPicPr>
        <p:blipFill>
          <a:blip r:embed="rId3"/>
          <a:stretch>
            <a:fillRect/>
          </a:stretch>
        </p:blipFill>
        <p:spPr>
          <a:xfrm>
            <a:off x="1223205" y="3371402"/>
            <a:ext cx="9745589" cy="1320030"/>
          </a:xfrm>
          <a:prstGeom prst="rect">
            <a:avLst/>
          </a:prstGeom>
          <a:ln>
            <a:solidFill>
              <a:schemeClr val="tx1"/>
            </a:solidFill>
          </a:ln>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4422198"/>
            <a:ext cx="9745589" cy="1603375"/>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Between 04.06.2020 and 20.03.2017 we had 10 counts of zero landing outcomes,</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while we had 5 successful and 5 unsuccessful outcomes of drone ship landings.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Grafik 1">
            <a:extLst>
              <a:ext uri="{FF2B5EF4-FFF2-40B4-BE49-F238E27FC236}">
                <a16:creationId xmlns:a16="http://schemas.microsoft.com/office/drawing/2014/main" id="{9878253D-A246-45C4-8933-FEC1E0E7E94F}"/>
              </a:ext>
            </a:extLst>
          </p:cNvPr>
          <p:cNvPicPr>
            <a:picLocks noChangeAspect="1"/>
          </p:cNvPicPr>
          <p:nvPr/>
        </p:nvPicPr>
        <p:blipFill>
          <a:blip r:embed="rId3"/>
          <a:stretch>
            <a:fillRect/>
          </a:stretch>
        </p:blipFill>
        <p:spPr>
          <a:xfrm>
            <a:off x="1182965" y="1630598"/>
            <a:ext cx="9312477" cy="2654525"/>
          </a:xfrm>
          <a:prstGeom prst="rect">
            <a:avLst/>
          </a:prstGeom>
          <a:ln>
            <a:solidFill>
              <a:schemeClr val="tx1"/>
            </a:solidFill>
          </a:ln>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339873" cy="3421698"/>
          </a:xfrm>
          <a:prstGeom prst="rect">
            <a:avLst/>
          </a:prstGeom>
        </p:spPr>
        <p:txBody>
          <a:bodyPr lIns="91440" tIns="45720" rIns="91440" bIns="45720" anchor="t">
            <a:normAutofit/>
          </a:bodyPr>
          <a:lstStyle/>
          <a:p>
            <a:pPr marL="0" indent="0">
              <a:buNone/>
            </a:pPr>
            <a:r>
              <a:rPr lang="en-US" sz="2000" dirty="0">
                <a:latin typeface="Abadi" panose="020B0604020104020204" pitchFamily="34" charset="0"/>
              </a:rPr>
              <a:t>The SpaceX launch sites are in the United States of America, in Florida and California.</a:t>
            </a:r>
          </a:p>
          <a:p>
            <a:pPr marL="0" indent="0">
              <a:buNone/>
            </a:pPr>
            <a:r>
              <a:rPr lang="en-US" sz="2000" dirty="0">
                <a:latin typeface="Abadi" panose="020B0604020104020204" pitchFamily="34" charset="0"/>
              </a:rPr>
              <a:t>Both are located at coasts.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markers on a global map</a:t>
            </a:r>
          </a:p>
        </p:txBody>
      </p:sp>
      <p:pic>
        <p:nvPicPr>
          <p:cNvPr id="4" name="Grafik 3">
            <a:extLst>
              <a:ext uri="{FF2B5EF4-FFF2-40B4-BE49-F238E27FC236}">
                <a16:creationId xmlns:a16="http://schemas.microsoft.com/office/drawing/2014/main" id="{B24F5C6D-073E-4EF0-9984-D5ECF39B92AB}"/>
              </a:ext>
            </a:extLst>
          </p:cNvPr>
          <p:cNvPicPr>
            <a:picLocks noChangeAspect="1"/>
          </p:cNvPicPr>
          <p:nvPr/>
        </p:nvPicPr>
        <p:blipFill>
          <a:blip r:embed="rId3"/>
          <a:stretch>
            <a:fillRect/>
          </a:stretch>
        </p:blipFill>
        <p:spPr>
          <a:xfrm>
            <a:off x="4405774" y="1865948"/>
            <a:ext cx="4933950" cy="3381375"/>
          </a:xfrm>
          <a:prstGeom prst="rect">
            <a:avLst/>
          </a:prstGeom>
          <a:ln>
            <a:solidFill>
              <a:schemeClr val="tx1"/>
            </a:solidFill>
          </a:ln>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64380" y="2673019"/>
            <a:ext cx="2743200" cy="1511961"/>
          </a:xfrm>
          <a:prstGeom prst="rect">
            <a:avLst/>
          </a:prstGeom>
        </p:spPr>
        <p:txBody>
          <a:bodyPr lIns="91440" tIns="45720" rIns="91440" bIns="45720" anchor="t">
            <a:normAutofit/>
          </a:bodyPr>
          <a:lstStyle/>
          <a:p>
            <a:pPr marL="0" indent="0">
              <a:spcBef>
                <a:spcPts val="1400"/>
              </a:spcBef>
              <a:buNone/>
            </a:pPr>
            <a:r>
              <a:rPr lang="en-US" sz="2000" dirty="0">
                <a:solidFill>
                  <a:schemeClr val="accent6"/>
                </a:solidFill>
                <a:latin typeface="Abadi" panose="020B0604020104020204" pitchFamily="34" charset="0"/>
              </a:rPr>
              <a:t>Green markers </a:t>
            </a:r>
            <a:r>
              <a:rPr lang="en-US" sz="2000" dirty="0">
                <a:solidFill>
                  <a:schemeClr val="accent3">
                    <a:lumMod val="25000"/>
                  </a:schemeClr>
                </a:solidFill>
                <a:latin typeface="Abadi" panose="020B0604020104020204" pitchFamily="34" charset="0"/>
              </a:rPr>
              <a:t>show the successful launches, while the </a:t>
            </a:r>
            <a:r>
              <a:rPr lang="en-US" sz="2000" dirty="0">
                <a:solidFill>
                  <a:srgbClr val="FF0000"/>
                </a:solidFill>
                <a:latin typeface="Abadi" panose="020B0604020104020204" pitchFamily="34" charset="0"/>
              </a:rPr>
              <a:t>red ones</a:t>
            </a:r>
            <a:r>
              <a:rPr lang="en-US" sz="2000" dirty="0">
                <a:solidFill>
                  <a:schemeClr val="accent3">
                    <a:lumMod val="25000"/>
                  </a:schemeClr>
                </a:solidFill>
                <a:latin typeface="Abadi" panose="020B0604020104020204" pitchFamily="34" charset="0"/>
              </a:rPr>
              <a:t> show every failure.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Successors vs failures in color</a:t>
            </a:r>
          </a:p>
        </p:txBody>
      </p:sp>
      <p:pic>
        <p:nvPicPr>
          <p:cNvPr id="2" name="Grafik 1">
            <a:extLst>
              <a:ext uri="{FF2B5EF4-FFF2-40B4-BE49-F238E27FC236}">
                <a16:creationId xmlns:a16="http://schemas.microsoft.com/office/drawing/2014/main" id="{90ADF577-A2D8-4DF1-AC6B-E33DB16DDC70}"/>
              </a:ext>
            </a:extLst>
          </p:cNvPr>
          <p:cNvPicPr>
            <a:picLocks noChangeAspect="1"/>
          </p:cNvPicPr>
          <p:nvPr/>
        </p:nvPicPr>
        <p:blipFill>
          <a:blip r:embed="rId3"/>
          <a:stretch>
            <a:fillRect/>
          </a:stretch>
        </p:blipFill>
        <p:spPr>
          <a:xfrm>
            <a:off x="872689" y="1825625"/>
            <a:ext cx="6622985" cy="3712278"/>
          </a:xfrm>
          <a:prstGeom prst="rect">
            <a:avLst/>
          </a:prstGeom>
          <a:ln>
            <a:solidFill>
              <a:schemeClr val="tx1"/>
            </a:solidFill>
          </a:ln>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17710"/>
            <a:ext cx="10860323" cy="834176"/>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rPr>
              <a:t>Launch sites, like in the following examples of the CCAFS-SLC-40 shown, are not in proximity of cities but for sure in proximity of coastlines, highways and railways.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Calculating distances to its proximities</a:t>
            </a:r>
          </a:p>
        </p:txBody>
      </p:sp>
      <p:pic>
        <p:nvPicPr>
          <p:cNvPr id="2" name="Grafik 1">
            <a:extLst>
              <a:ext uri="{FF2B5EF4-FFF2-40B4-BE49-F238E27FC236}">
                <a16:creationId xmlns:a16="http://schemas.microsoft.com/office/drawing/2014/main" id="{2DEF6565-06A5-43CE-AEAF-CBD50A2D900D}"/>
              </a:ext>
            </a:extLst>
          </p:cNvPr>
          <p:cNvPicPr>
            <a:picLocks noChangeAspect="1"/>
          </p:cNvPicPr>
          <p:nvPr/>
        </p:nvPicPr>
        <p:blipFill>
          <a:blip r:embed="rId3"/>
          <a:stretch>
            <a:fillRect/>
          </a:stretch>
        </p:blipFill>
        <p:spPr>
          <a:xfrm>
            <a:off x="5489234" y="2837868"/>
            <a:ext cx="5796377" cy="2816974"/>
          </a:xfrm>
          <a:prstGeom prst="rect">
            <a:avLst/>
          </a:prstGeom>
          <a:ln>
            <a:solidFill>
              <a:schemeClr val="tx1"/>
            </a:solidFill>
          </a:ln>
        </p:spPr>
      </p:pic>
      <p:pic>
        <p:nvPicPr>
          <p:cNvPr id="4" name="Grafik 3">
            <a:extLst>
              <a:ext uri="{FF2B5EF4-FFF2-40B4-BE49-F238E27FC236}">
                <a16:creationId xmlns:a16="http://schemas.microsoft.com/office/drawing/2014/main" id="{2315824E-B780-4733-9DBE-55EA1DBB403C}"/>
              </a:ext>
            </a:extLst>
          </p:cNvPr>
          <p:cNvPicPr>
            <a:picLocks noChangeAspect="1"/>
          </p:cNvPicPr>
          <p:nvPr/>
        </p:nvPicPr>
        <p:blipFill>
          <a:blip r:embed="rId4"/>
          <a:stretch>
            <a:fillRect/>
          </a:stretch>
        </p:blipFill>
        <p:spPr>
          <a:xfrm>
            <a:off x="770011" y="2591063"/>
            <a:ext cx="4126842" cy="2682661"/>
          </a:xfrm>
          <a:prstGeom prst="rect">
            <a:avLst/>
          </a:prstGeom>
          <a:ln>
            <a:solidFill>
              <a:schemeClr val="tx1"/>
            </a:solidFill>
          </a:ln>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50142"/>
            <a:ext cx="8971884" cy="4198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000" dirty="0">
                <a:solidFill>
                  <a:schemeClr val="tx1"/>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on their next missions. Therefore if we can determine if the first stage will land, we can determine the cost of a launch. This information can be used for our competitor </a:t>
            </a:r>
            <a:r>
              <a:rPr lang="en-US" sz="2000" dirty="0" err="1">
                <a:solidFill>
                  <a:schemeClr val="tx1"/>
                </a:solidFill>
                <a:latin typeface="Abadi" panose="020B0604020104020204" pitchFamily="34" charset="0"/>
              </a:rPr>
              <a:t>SpaceY</a:t>
            </a:r>
            <a:r>
              <a:rPr lang="en-US" sz="2000" dirty="0">
                <a:solidFill>
                  <a:schemeClr val="tx1"/>
                </a:solidFill>
                <a:latin typeface="Abadi" panose="020B0604020104020204" pitchFamily="34" charset="0"/>
              </a:rPr>
              <a:t> to bid against SpaceX for a rocket launch. </a:t>
            </a:r>
          </a:p>
          <a:p>
            <a:pPr marL="0" indent="0">
              <a:spcBef>
                <a:spcPts val="1400"/>
              </a:spcBef>
              <a:buNone/>
            </a:pPr>
            <a:endParaRPr lang="en-US" sz="2000" dirty="0">
              <a:solidFill>
                <a:schemeClr val="tx1"/>
              </a:solidFill>
            </a:endParaRPr>
          </a:p>
          <a:p>
            <a:pPr marL="0" indent="0">
              <a:spcBef>
                <a:spcPts val="1400"/>
              </a:spcBef>
              <a:buNone/>
            </a:pPr>
            <a:r>
              <a:rPr lang="en-US" sz="2000" dirty="0">
                <a:solidFill>
                  <a:schemeClr val="accent3">
                    <a:lumMod val="25000"/>
                  </a:schemeClr>
                </a:solidFill>
                <a:latin typeface="Abadi" panose="020B0604020104020204" pitchFamily="34" charset="0"/>
              </a:rPr>
              <a:t>Problems to examine:</a:t>
            </a:r>
          </a:p>
          <a:p>
            <a:pPr lvl="1">
              <a:spcBef>
                <a:spcPts val="1400"/>
              </a:spcBef>
            </a:pPr>
            <a:r>
              <a:rPr lang="en-US" sz="1800" dirty="0">
                <a:solidFill>
                  <a:schemeClr val="accent3">
                    <a:lumMod val="25000"/>
                  </a:schemeClr>
                </a:solidFill>
                <a:latin typeface="Abadi" panose="020B0604020104020204" pitchFamily="34" charset="0"/>
              </a:rPr>
              <a:t>Identification of all factors influencing the landing outcome</a:t>
            </a:r>
          </a:p>
          <a:p>
            <a:pPr lvl="1">
              <a:spcBef>
                <a:spcPts val="1400"/>
              </a:spcBef>
            </a:pPr>
            <a:r>
              <a:rPr lang="en-US" sz="1800" dirty="0">
                <a:solidFill>
                  <a:schemeClr val="accent3">
                    <a:lumMod val="25000"/>
                  </a:schemeClr>
                </a:solidFill>
                <a:latin typeface="Abadi" panose="020B0604020104020204" pitchFamily="34" charset="0"/>
              </a:rPr>
              <a:t>Finding relationships between all variables and how these affect the outcome</a:t>
            </a:r>
          </a:p>
          <a:p>
            <a:pPr lvl="1">
              <a:spcBef>
                <a:spcPts val="1400"/>
              </a:spcBef>
            </a:pPr>
            <a:r>
              <a:rPr lang="en-US" sz="1800" dirty="0">
                <a:solidFill>
                  <a:schemeClr val="accent3">
                    <a:lumMod val="25000"/>
                  </a:schemeClr>
                </a:solidFill>
                <a:latin typeface="Abadi" panose="020B0604020104020204" pitchFamily="34" charset="0"/>
              </a:rPr>
              <a:t>Evaluating best conditions needed to increase the probability of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524000" y="1423987"/>
            <a:ext cx="9143999" cy="718136"/>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rPr>
              <a:t>The following pie chart shows that the KSC LC-39A launch site had the most successful launches from all the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Comparing the total success launches by all sites </a:t>
            </a:r>
          </a:p>
        </p:txBody>
      </p:sp>
      <p:pic>
        <p:nvPicPr>
          <p:cNvPr id="4" name="Grafik 3">
            <a:extLst>
              <a:ext uri="{FF2B5EF4-FFF2-40B4-BE49-F238E27FC236}">
                <a16:creationId xmlns:a16="http://schemas.microsoft.com/office/drawing/2014/main" id="{377F6FB7-7671-4946-AF77-BCD57169A1DC}"/>
              </a:ext>
            </a:extLst>
          </p:cNvPr>
          <p:cNvPicPr>
            <a:picLocks noChangeAspect="1"/>
          </p:cNvPicPr>
          <p:nvPr/>
        </p:nvPicPr>
        <p:blipFill>
          <a:blip r:embed="rId3"/>
          <a:stretch>
            <a:fillRect/>
          </a:stretch>
        </p:blipFill>
        <p:spPr>
          <a:xfrm>
            <a:off x="1632525" y="2142123"/>
            <a:ext cx="8790572" cy="3883450"/>
          </a:xfrm>
          <a:prstGeom prst="rect">
            <a:avLst/>
          </a:prstGeom>
          <a:ln>
            <a:solidFill>
              <a:schemeClr val="tx1"/>
            </a:solidFill>
          </a:ln>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918597" y="1540043"/>
            <a:ext cx="8560412" cy="791674"/>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a:rPr>
              <a:t>The KSC LC-39A launch site achieved a success rate of 76.9% while getting a 23.1 failure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launch site</a:t>
            </a:r>
          </a:p>
        </p:txBody>
      </p:sp>
      <p:pic>
        <p:nvPicPr>
          <p:cNvPr id="2" name="Grafik 1">
            <a:extLst>
              <a:ext uri="{FF2B5EF4-FFF2-40B4-BE49-F238E27FC236}">
                <a16:creationId xmlns:a16="http://schemas.microsoft.com/office/drawing/2014/main" id="{E2AC6179-4496-453E-8549-2CC3B349AD7E}"/>
              </a:ext>
            </a:extLst>
          </p:cNvPr>
          <p:cNvPicPr>
            <a:picLocks noChangeAspect="1"/>
          </p:cNvPicPr>
          <p:nvPr/>
        </p:nvPicPr>
        <p:blipFill>
          <a:blip r:embed="rId3"/>
          <a:stretch>
            <a:fillRect/>
          </a:stretch>
        </p:blipFill>
        <p:spPr>
          <a:xfrm>
            <a:off x="1712991" y="2152970"/>
            <a:ext cx="8766018" cy="3872603"/>
          </a:xfrm>
          <a:prstGeom prst="rect">
            <a:avLst/>
          </a:prstGeom>
          <a:ln>
            <a:solidFill>
              <a:schemeClr val="tx1"/>
            </a:solidFill>
          </a:ln>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8669" y="4349416"/>
            <a:ext cx="10414662" cy="1477636"/>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two scatter plots show low weighted payload from 0kg to 5.000kg on the left and heavy weighted payload from 5.000kg to 10.000kg on the right.</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As seen in these plots, the success rates for low weighted payloads is quite higher than the heavy weighted payloads.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a:t>
            </a:r>
          </a:p>
        </p:txBody>
      </p:sp>
      <p:pic>
        <p:nvPicPr>
          <p:cNvPr id="4" name="Grafik 3">
            <a:extLst>
              <a:ext uri="{FF2B5EF4-FFF2-40B4-BE49-F238E27FC236}">
                <a16:creationId xmlns:a16="http://schemas.microsoft.com/office/drawing/2014/main" id="{0C4F7C5F-2790-4BF5-9FC0-7C563AE5037A}"/>
              </a:ext>
            </a:extLst>
          </p:cNvPr>
          <p:cNvPicPr>
            <a:picLocks noChangeAspect="1"/>
          </p:cNvPicPr>
          <p:nvPr/>
        </p:nvPicPr>
        <p:blipFill>
          <a:blip r:embed="rId3"/>
          <a:stretch>
            <a:fillRect/>
          </a:stretch>
        </p:blipFill>
        <p:spPr>
          <a:xfrm>
            <a:off x="770011" y="1766135"/>
            <a:ext cx="5235427" cy="2336633"/>
          </a:xfrm>
          <a:prstGeom prst="rect">
            <a:avLst/>
          </a:prstGeom>
          <a:ln>
            <a:solidFill>
              <a:schemeClr val="tx1"/>
            </a:solidFill>
          </a:ln>
        </p:spPr>
      </p:pic>
      <p:pic>
        <p:nvPicPr>
          <p:cNvPr id="6" name="Grafik 5">
            <a:extLst>
              <a:ext uri="{FF2B5EF4-FFF2-40B4-BE49-F238E27FC236}">
                <a16:creationId xmlns:a16="http://schemas.microsoft.com/office/drawing/2014/main" id="{05538B1D-A86C-4480-92F5-F38651E29B87}"/>
              </a:ext>
            </a:extLst>
          </p:cNvPr>
          <p:cNvPicPr>
            <a:picLocks noChangeAspect="1"/>
          </p:cNvPicPr>
          <p:nvPr/>
        </p:nvPicPr>
        <p:blipFill>
          <a:blip r:embed="rId4"/>
          <a:stretch>
            <a:fillRect/>
          </a:stretch>
        </p:blipFill>
        <p:spPr>
          <a:xfrm>
            <a:off x="6083296" y="1766135"/>
            <a:ext cx="5202315" cy="2336633"/>
          </a:xfrm>
          <a:prstGeom prst="rect">
            <a:avLst/>
          </a:prstGeom>
          <a:ln>
            <a:solidFill>
              <a:schemeClr val="tx1"/>
            </a:solidFill>
          </a:ln>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62537" y="2046254"/>
            <a:ext cx="3509108" cy="2765491"/>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000" dirty="0">
                <a:solidFill>
                  <a:schemeClr val="accent3">
                    <a:lumMod val="25000"/>
                  </a:schemeClr>
                </a:solidFill>
                <a:latin typeface="Abadi"/>
              </a:rPr>
              <a:t>The bar chart on the left shows the accuracies for all four algorithms.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tree one has the highest classification accuracy with 87,68%.</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Grafik 2">
            <a:extLst>
              <a:ext uri="{FF2B5EF4-FFF2-40B4-BE49-F238E27FC236}">
                <a16:creationId xmlns:a16="http://schemas.microsoft.com/office/drawing/2014/main" id="{7C82D129-FB76-4F55-8ABE-D27E999CADFE}"/>
              </a:ext>
            </a:extLst>
          </p:cNvPr>
          <p:cNvPicPr>
            <a:picLocks noChangeAspect="1"/>
          </p:cNvPicPr>
          <p:nvPr/>
        </p:nvPicPr>
        <p:blipFill>
          <a:blip r:embed="rId3"/>
          <a:stretch>
            <a:fillRect/>
          </a:stretch>
        </p:blipFill>
        <p:spPr>
          <a:xfrm>
            <a:off x="971049" y="1628775"/>
            <a:ext cx="5581650" cy="3600450"/>
          </a:xfrm>
          <a:prstGeom prst="rect">
            <a:avLst/>
          </a:prstGeom>
          <a:ln>
            <a:solidFill>
              <a:schemeClr val="tx1"/>
            </a:solidFill>
          </a:ln>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842104"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matrix shows predicted and true labels regarding labels.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main problem are the false positives, meaning unsuccessful landings predicted as successful landings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Grafik 1">
            <a:extLst>
              <a:ext uri="{FF2B5EF4-FFF2-40B4-BE49-F238E27FC236}">
                <a16:creationId xmlns:a16="http://schemas.microsoft.com/office/drawing/2014/main" id="{EC06F7E8-DCEA-4763-A57B-C3A4033FF8BD}"/>
              </a:ext>
            </a:extLst>
          </p:cNvPr>
          <p:cNvPicPr>
            <a:picLocks noChangeAspect="1"/>
          </p:cNvPicPr>
          <p:nvPr/>
        </p:nvPicPr>
        <p:blipFill>
          <a:blip r:embed="rId4"/>
          <a:stretch>
            <a:fillRect/>
          </a:stretch>
        </p:blipFill>
        <p:spPr>
          <a:xfrm>
            <a:off x="5319963" y="1449388"/>
            <a:ext cx="5257800" cy="4419600"/>
          </a:xfrm>
          <a:prstGeom prst="rect">
            <a:avLst/>
          </a:prstGeom>
          <a:ln>
            <a:solidFill>
              <a:schemeClr val="tx1"/>
            </a:solidFill>
          </a:ln>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84306" y="1778801"/>
            <a:ext cx="10287010" cy="4351338"/>
          </a:xfrm>
          <a:prstGeom prst="rect">
            <a:avLst/>
          </a:prstGeom>
        </p:spPr>
        <p:txBody>
          <a:bodyPr>
            <a:normAutofit/>
          </a:bodyPr>
          <a:lstStyle/>
          <a:p>
            <a:pPr marL="0" indent="0">
              <a:buNone/>
            </a:pPr>
            <a:r>
              <a:rPr lang="en-US" sz="2400" dirty="0"/>
              <a:t>In conclusion, we can observe the following:</a:t>
            </a:r>
            <a:br>
              <a:rPr lang="en-US" sz="2400" dirty="0"/>
            </a:br>
            <a:endParaRPr lang="en-US" sz="2400" dirty="0"/>
          </a:p>
          <a:p>
            <a:r>
              <a:rPr lang="en-US" sz="2400" dirty="0"/>
              <a:t>A higher number of flights at a launch site correlates with a higher success rate.</a:t>
            </a:r>
          </a:p>
          <a:p>
            <a:r>
              <a:rPr lang="en-US" sz="2400" dirty="0"/>
              <a:t>The launch success rate saw a steady increase from 2013 to 2020.</a:t>
            </a:r>
          </a:p>
          <a:p>
            <a:r>
              <a:rPr lang="en-US" sz="2400" dirty="0"/>
              <a:t>The orbits ES-L1, GEO, HEO, SSO, and VLEO had the highest success rates.</a:t>
            </a:r>
          </a:p>
          <a:p>
            <a:r>
              <a:rPr lang="en-US" sz="2400" dirty="0"/>
              <a:t>KSC LC-39A recorded the most successful launches among all sites.</a:t>
            </a:r>
          </a:p>
          <a:p>
            <a:r>
              <a:rPr lang="en-US" sz="2400" dirty="0"/>
              <a:t>The Decision Tree classifier proved to be the most effective machine learning algorithm for this analysis.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2" y="1384167"/>
            <a:ext cx="9426040" cy="481015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buFont typeface="Arial" panose="020B0604020202020204" pitchFamily="34" charset="0"/>
              <a:buChar char="•"/>
            </a:pPr>
            <a:r>
              <a:rPr lang="en-US" sz="6400" dirty="0">
                <a:solidFill>
                  <a:schemeClr val="tx1"/>
                </a:solidFill>
                <a:latin typeface="Abadi"/>
              </a:rPr>
              <a:t>SpaceX Rest API </a:t>
            </a:r>
          </a:p>
          <a:p>
            <a:pPr lvl="1">
              <a:lnSpc>
                <a:spcPct val="120000"/>
              </a:lnSpc>
              <a:spcBef>
                <a:spcPts val="1400"/>
              </a:spcBef>
              <a:buFont typeface="Arial" panose="020B0604020202020204" pitchFamily="34" charset="0"/>
              <a:buChar char="•"/>
            </a:pPr>
            <a:r>
              <a:rPr lang="en-US" sz="6400" dirty="0">
                <a:solidFill>
                  <a:schemeClr val="tx1"/>
                </a:solidFill>
                <a:latin typeface="Abadi"/>
              </a:rPr>
              <a:t>Web Scraping from Wikipedia</a:t>
            </a:r>
          </a:p>
          <a:p>
            <a:pPr>
              <a:lnSpc>
                <a:spcPct val="120000"/>
              </a:lnSpc>
              <a:spcBef>
                <a:spcPts val="1400"/>
              </a:spcBef>
              <a:buFont typeface="Arial" panose="020B0604020202020204" pitchFamily="34" charset="0"/>
              <a:buChar char="•"/>
            </a:pPr>
            <a:r>
              <a:rPr lang="en-US" sz="8800" dirty="0">
                <a:solidFill>
                  <a:schemeClr val="accent3">
                    <a:lumMod val="25000"/>
                  </a:schemeClr>
                </a:solidFill>
                <a:latin typeface="Abadi"/>
              </a:rPr>
              <a:t>Perform data wrangling</a:t>
            </a:r>
          </a:p>
          <a:p>
            <a:pPr lvl="1">
              <a:lnSpc>
                <a:spcPct val="120000"/>
              </a:lnSpc>
              <a:spcBef>
                <a:spcPts val="1400"/>
              </a:spcBef>
              <a:buFont typeface="Arial" panose="020B0604020202020204" pitchFamily="34" charset="0"/>
              <a:buChar char="•"/>
            </a:pPr>
            <a:r>
              <a:rPr lang="en-US" sz="7200" dirty="0">
                <a:solidFill>
                  <a:schemeClr val="tx1"/>
                </a:solidFill>
                <a:latin typeface="Abadi"/>
              </a:rPr>
              <a:t>Converting categorical data variables for machine learning purposes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tx1"/>
                </a:solidFill>
                <a:latin typeface="Abadi"/>
              </a:rPr>
              <a:t>Building of Logistic Regression, Support Vector Machine, Decision Tree Classifier and K-Nearest </a:t>
            </a:r>
            <a:r>
              <a:rPr lang="en-US" sz="6400" dirty="0" err="1">
                <a:solidFill>
                  <a:schemeClr val="tx1"/>
                </a:solidFill>
                <a:latin typeface="Abadi"/>
              </a:rPr>
              <a:t>Neighbours</a:t>
            </a:r>
            <a:r>
              <a:rPr lang="en-US" sz="6400" dirty="0">
                <a:solidFill>
                  <a:schemeClr val="tx1"/>
                </a:solidFill>
                <a:latin typeface="Abadi"/>
              </a:rPr>
              <a:t> models for evaluating the best classifier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ADF16D41-FF31-4F7C-B195-0DCB02AFFBEF}"/>
              </a:ext>
            </a:extLst>
          </p:cNvPr>
          <p:cNvSpPr>
            <a:spLocks noGrp="1" noChangeArrowheads="1"/>
          </p:cNvSpPr>
          <p:nvPr>
            <p:ph idx="4294967295"/>
          </p:nvPr>
        </p:nvSpPr>
        <p:spPr bwMode="auto">
          <a:xfrm>
            <a:off x="770011" y="1640058"/>
            <a:ext cx="1051560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000" b="0" i="0" u="none" strike="noStrike" cap="none" normalizeH="0" baseline="0" dirty="0">
                <a:ln>
                  <a:noFill/>
                </a:ln>
                <a:solidFill>
                  <a:schemeClr val="tx1"/>
                </a:solidFill>
                <a:effectLst/>
                <a:latin typeface="Abadi" panose="020B0604020104020204" pitchFamily="34" charset="0"/>
              </a:rPr>
              <a:t>Data </a:t>
            </a:r>
            <a:r>
              <a:rPr lang="de-DE" altLang="de-DE" sz="2000" dirty="0" err="1">
                <a:latin typeface="Abadi" panose="020B0604020104020204" pitchFamily="34" charset="0"/>
              </a:rPr>
              <a:t>collection</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involves</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gathering</a:t>
            </a:r>
            <a:r>
              <a:rPr kumimoji="0" lang="de-DE" altLang="de-DE" sz="2000" b="0" i="0" u="none" strike="noStrike" cap="none" normalizeH="0" baseline="0" dirty="0">
                <a:ln>
                  <a:noFill/>
                </a:ln>
                <a:solidFill>
                  <a:schemeClr val="tx1"/>
                </a:solidFill>
                <a:effectLst/>
                <a:latin typeface="Abadi" panose="020B0604020104020204" pitchFamily="34" charset="0"/>
              </a:rPr>
              <a:t> and </a:t>
            </a:r>
            <a:r>
              <a:rPr kumimoji="0" lang="de-DE" altLang="de-DE" sz="2000" b="0" i="0" u="none" strike="noStrike" cap="none" normalizeH="0" baseline="0" dirty="0" err="1">
                <a:ln>
                  <a:noFill/>
                </a:ln>
                <a:solidFill>
                  <a:schemeClr val="tx1"/>
                </a:solidFill>
                <a:effectLst/>
                <a:latin typeface="Abadi" panose="020B0604020104020204" pitchFamily="34" charset="0"/>
              </a:rPr>
              <a:t>measuring</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information</a:t>
            </a:r>
            <a:r>
              <a:rPr kumimoji="0" lang="de-DE" altLang="de-DE" sz="2000" b="0" i="0" u="none" strike="noStrike" cap="none" normalizeH="0" baseline="0" dirty="0">
                <a:ln>
                  <a:noFill/>
                </a:ln>
                <a:solidFill>
                  <a:schemeClr val="tx1"/>
                </a:solidFill>
                <a:effectLst/>
                <a:latin typeface="Abadi" panose="020B0604020104020204" pitchFamily="34" charset="0"/>
              </a:rPr>
              <a:t> on </a:t>
            </a:r>
            <a:r>
              <a:rPr kumimoji="0" lang="de-DE" altLang="de-DE" sz="2000" b="0" i="0" u="none" strike="noStrike" cap="none" normalizeH="0" baseline="0" dirty="0" err="1">
                <a:ln>
                  <a:noFill/>
                </a:ln>
                <a:solidFill>
                  <a:schemeClr val="tx1"/>
                </a:solidFill>
                <a:effectLst/>
                <a:latin typeface="Abadi" panose="020B0604020104020204" pitchFamily="34" charset="0"/>
              </a:rPr>
              <a:t>specific</a:t>
            </a:r>
            <a:r>
              <a:rPr kumimoji="0" lang="de-DE" altLang="de-DE" sz="2000" b="0" i="0" u="none" strike="noStrike" cap="none" normalizeH="0" baseline="0" dirty="0">
                <a:ln>
                  <a:noFill/>
                </a:ln>
                <a:solidFill>
                  <a:schemeClr val="tx1"/>
                </a:solidFill>
                <a:effectLst/>
                <a:latin typeface="Abadi" panose="020B0604020104020204" pitchFamily="34" charset="0"/>
              </a:rPr>
              <a:t> variables </a:t>
            </a:r>
            <a:r>
              <a:rPr kumimoji="0" lang="de-DE" altLang="de-DE" sz="2000" b="0" i="0" u="none" strike="noStrike" cap="none" normalizeH="0" baseline="0" dirty="0" err="1">
                <a:ln>
                  <a:noFill/>
                </a:ln>
                <a:solidFill>
                  <a:schemeClr val="tx1"/>
                </a:solidFill>
                <a:effectLst/>
                <a:latin typeface="Abadi" panose="020B0604020104020204" pitchFamily="34" charset="0"/>
              </a:rPr>
              <a:t>within</a:t>
            </a:r>
            <a:r>
              <a:rPr kumimoji="0" lang="de-DE" altLang="de-DE" sz="2000" b="0" i="0" u="none" strike="noStrike" cap="none" normalizeH="0" baseline="0" dirty="0">
                <a:ln>
                  <a:noFill/>
                </a:ln>
                <a:solidFill>
                  <a:schemeClr val="tx1"/>
                </a:solidFill>
                <a:effectLst/>
                <a:latin typeface="Abadi" panose="020B0604020104020204" pitchFamily="34" charset="0"/>
              </a:rPr>
              <a:t> a </a:t>
            </a:r>
            <a:r>
              <a:rPr kumimoji="0" lang="de-DE" altLang="de-DE" sz="2000" b="0" i="0" u="none" strike="noStrike" cap="none" normalizeH="0" baseline="0" dirty="0" err="1">
                <a:ln>
                  <a:noFill/>
                </a:ln>
                <a:solidFill>
                  <a:schemeClr val="tx1"/>
                </a:solidFill>
                <a:effectLst/>
                <a:latin typeface="Abadi" panose="020B0604020104020204" pitchFamily="34" charset="0"/>
              </a:rPr>
              <a:t>predefined</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system</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allowing</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for</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the</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answering</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of</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key</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questions</a:t>
            </a:r>
            <a:r>
              <a:rPr kumimoji="0" lang="de-DE" altLang="de-DE" sz="2000" b="0" i="0" u="none" strike="noStrike" cap="none" normalizeH="0" baseline="0" dirty="0">
                <a:ln>
                  <a:noFill/>
                </a:ln>
                <a:solidFill>
                  <a:schemeClr val="tx1"/>
                </a:solidFill>
                <a:effectLst/>
                <a:latin typeface="Abadi" panose="020B0604020104020204" pitchFamily="34" charset="0"/>
              </a:rPr>
              <a:t> and </a:t>
            </a:r>
            <a:r>
              <a:rPr kumimoji="0" lang="de-DE" altLang="de-DE" sz="2000" b="0" i="0" u="none" strike="noStrike" cap="none" normalizeH="0" baseline="0" dirty="0" err="1">
                <a:ln>
                  <a:noFill/>
                </a:ln>
                <a:solidFill>
                  <a:schemeClr val="tx1"/>
                </a:solidFill>
                <a:effectLst/>
                <a:latin typeface="Abadi" panose="020B0604020104020204" pitchFamily="34" charset="0"/>
              </a:rPr>
              <a:t>assessing</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outcomes</a:t>
            </a:r>
            <a:r>
              <a:rPr kumimoji="0" lang="de-DE" altLang="de-DE" sz="2000" b="0" i="0" u="none" strike="noStrike" cap="none" normalizeH="0" baseline="0" dirty="0">
                <a:ln>
                  <a:noFill/>
                </a:ln>
                <a:solidFill>
                  <a:schemeClr val="tx1"/>
                </a:solidFill>
                <a:effectLst/>
                <a:latin typeface="Abadi" panose="020B0604020104020204" pitchFamily="34" charset="0"/>
              </a:rPr>
              <a:t>. </a:t>
            </a:r>
            <a:br>
              <a:rPr kumimoji="0" lang="de-DE" altLang="de-DE" sz="2000" b="0" i="0" u="none" strike="noStrike" cap="none" normalizeH="0" baseline="0" dirty="0">
                <a:ln>
                  <a:noFill/>
                </a:ln>
                <a:solidFill>
                  <a:schemeClr val="tx1"/>
                </a:solidFill>
                <a:effectLst/>
                <a:latin typeface="Abadi" panose="020B0604020104020204" pitchFamily="34" charset="0"/>
              </a:rPr>
            </a:br>
            <a:r>
              <a:rPr kumimoji="0" lang="de-DE" altLang="de-DE" sz="2000" b="0" i="0" u="none" strike="noStrike" cap="none" normalizeH="0" baseline="0" dirty="0">
                <a:ln>
                  <a:noFill/>
                </a:ln>
                <a:solidFill>
                  <a:schemeClr val="tx1"/>
                </a:solidFill>
                <a:effectLst/>
                <a:latin typeface="Abadi" panose="020B0604020104020204" pitchFamily="34" charset="0"/>
              </a:rPr>
              <a:t>In </a:t>
            </a:r>
            <a:r>
              <a:rPr kumimoji="0" lang="de-DE" altLang="de-DE" sz="2000" b="0" i="0" u="none" strike="noStrike" cap="none" normalizeH="0" baseline="0" dirty="0" err="1">
                <a:ln>
                  <a:noFill/>
                </a:ln>
                <a:solidFill>
                  <a:schemeClr val="tx1"/>
                </a:solidFill>
                <a:effectLst/>
                <a:latin typeface="Abadi" panose="020B0604020104020204" pitchFamily="34" charset="0"/>
              </a:rPr>
              <a:t>this</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case</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the</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dataset</a:t>
            </a:r>
            <a:r>
              <a:rPr kumimoji="0" lang="de-DE" altLang="de-DE" sz="2000" b="0" i="0" u="none" strike="noStrike" cap="none" normalizeH="0" baseline="0" dirty="0">
                <a:ln>
                  <a:noFill/>
                </a:ln>
                <a:solidFill>
                  <a:schemeClr val="tx1"/>
                </a:solidFill>
                <a:effectLst/>
                <a:latin typeface="Abadi" panose="020B0604020104020204" pitchFamily="34" charset="0"/>
              </a:rPr>
              <a:t> was </a:t>
            </a:r>
            <a:r>
              <a:rPr kumimoji="0" lang="de-DE" altLang="de-DE" sz="2000" b="0" i="0" u="none" strike="noStrike" cap="none" normalizeH="0" baseline="0" dirty="0" err="1">
                <a:ln>
                  <a:noFill/>
                </a:ln>
                <a:solidFill>
                  <a:schemeClr val="tx1"/>
                </a:solidFill>
                <a:effectLst/>
                <a:latin typeface="Abadi" panose="020B0604020104020204" pitchFamily="34" charset="0"/>
              </a:rPr>
              <a:t>obtained</a:t>
            </a:r>
            <a:r>
              <a:rPr kumimoji="0" lang="de-DE" altLang="de-DE" sz="2000" b="0" i="0" u="none" strike="noStrike" cap="none" normalizeH="0" baseline="0" dirty="0">
                <a:ln>
                  <a:noFill/>
                </a:ln>
                <a:solidFill>
                  <a:schemeClr val="tx1"/>
                </a:solidFill>
                <a:effectLst/>
                <a:latin typeface="Abadi" panose="020B0604020104020204" pitchFamily="34" charset="0"/>
              </a:rPr>
              <a:t> via a </a:t>
            </a:r>
            <a:r>
              <a:rPr kumimoji="0" lang="de-DE" altLang="de-DE" sz="2000" b="0" i="0" u="none" strike="noStrike" cap="none" normalizeH="0" baseline="0" dirty="0" err="1">
                <a:ln>
                  <a:noFill/>
                </a:ln>
                <a:solidFill>
                  <a:schemeClr val="tx1"/>
                </a:solidFill>
                <a:effectLst/>
                <a:latin typeface="Abadi" panose="020B0604020104020204" pitchFamily="34" charset="0"/>
              </a:rPr>
              <a:t>combination</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of</a:t>
            </a:r>
            <a:r>
              <a:rPr kumimoji="0" lang="de-DE" altLang="de-DE" sz="2000" b="0" i="0" u="none" strike="noStrike" cap="none" normalizeH="0" baseline="0" dirty="0">
                <a:ln>
                  <a:noFill/>
                </a:ln>
                <a:solidFill>
                  <a:schemeClr val="tx1"/>
                </a:solidFill>
                <a:effectLst/>
                <a:latin typeface="Abadi" panose="020B0604020104020204" pitchFamily="34" charset="0"/>
              </a:rPr>
              <a:t> REST API and web </a:t>
            </a:r>
            <a:r>
              <a:rPr kumimoji="0" lang="de-DE" altLang="de-DE" sz="2000" b="0" i="0" u="none" strike="noStrike" cap="none" normalizeH="0" baseline="0" dirty="0" err="1">
                <a:ln>
                  <a:noFill/>
                </a:ln>
                <a:solidFill>
                  <a:schemeClr val="tx1"/>
                </a:solidFill>
                <a:effectLst/>
                <a:latin typeface="Abadi" panose="020B0604020104020204" pitchFamily="34" charset="0"/>
              </a:rPr>
              <a:t>scraping</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from</a:t>
            </a:r>
            <a:r>
              <a:rPr kumimoji="0" lang="de-DE" altLang="de-DE" sz="2000" b="0" i="0" u="none" strike="noStrike" cap="none" normalizeH="0" baseline="0" dirty="0">
                <a:ln>
                  <a:noFill/>
                </a:ln>
                <a:solidFill>
                  <a:schemeClr val="tx1"/>
                </a:solidFill>
                <a:effectLst/>
                <a:latin typeface="Abadi" panose="020B0604020104020204" pitchFamily="34" charset="0"/>
              </a:rPr>
              <a:t> Wikipedia.</a:t>
            </a:r>
            <a:br>
              <a:rPr kumimoji="0" lang="de-DE" altLang="de-DE" sz="2000" b="0" i="0" u="none" strike="noStrike" cap="none" normalizeH="0" baseline="0" dirty="0">
                <a:ln>
                  <a:noFill/>
                </a:ln>
                <a:solidFill>
                  <a:schemeClr val="tx1"/>
                </a:solidFill>
                <a:effectLst/>
                <a:latin typeface="Abadi" panose="020B0604020104020204" pitchFamily="34" charset="0"/>
              </a:rPr>
            </a:br>
            <a:endParaRPr kumimoji="0" lang="de-DE" altLang="de-DE"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000" b="0" i="0" u="none" strike="noStrike" cap="none" normalizeH="0" baseline="0" dirty="0" err="1">
                <a:ln>
                  <a:noFill/>
                </a:ln>
                <a:solidFill>
                  <a:schemeClr val="tx1"/>
                </a:solidFill>
                <a:effectLst/>
                <a:latin typeface="Abadi" panose="020B0604020104020204" pitchFamily="34" charset="0"/>
              </a:rPr>
              <a:t>For</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the</a:t>
            </a:r>
            <a:r>
              <a:rPr kumimoji="0" lang="de-DE" altLang="de-DE" sz="2000" b="0" i="0" u="none" strike="noStrike" cap="none" normalizeH="0" baseline="0" dirty="0">
                <a:ln>
                  <a:noFill/>
                </a:ln>
                <a:solidFill>
                  <a:schemeClr val="tx1"/>
                </a:solidFill>
                <a:effectLst/>
                <a:latin typeface="Abadi" panose="020B0604020104020204" pitchFamily="34" charset="0"/>
              </a:rPr>
              <a:t> REST API, </a:t>
            </a:r>
            <a:r>
              <a:rPr kumimoji="0" lang="de-DE" altLang="de-DE" sz="2000" b="0" i="0" u="none" strike="noStrike" cap="none" normalizeH="0" baseline="0" dirty="0" err="1">
                <a:ln>
                  <a:noFill/>
                </a:ln>
                <a:solidFill>
                  <a:schemeClr val="tx1"/>
                </a:solidFill>
                <a:effectLst/>
                <a:latin typeface="Abadi" panose="020B0604020104020204" pitchFamily="34" charset="0"/>
              </a:rPr>
              <a:t>the</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process</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began</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with</a:t>
            </a:r>
            <a:r>
              <a:rPr kumimoji="0" lang="de-DE" altLang="de-DE" sz="2000" b="0" i="0" u="none" strike="noStrike" cap="none" normalizeH="0" baseline="0" dirty="0">
                <a:ln>
                  <a:noFill/>
                </a:ln>
                <a:solidFill>
                  <a:schemeClr val="tx1"/>
                </a:solidFill>
                <a:effectLst/>
                <a:latin typeface="Abadi" panose="020B0604020104020204" pitchFamily="34" charset="0"/>
              </a:rPr>
              <a:t> a GET </a:t>
            </a:r>
            <a:r>
              <a:rPr kumimoji="0" lang="de-DE" altLang="de-DE" sz="2000" b="0" i="0" u="none" strike="noStrike" cap="none" normalizeH="0" baseline="0" dirty="0" err="1">
                <a:ln>
                  <a:noFill/>
                </a:ln>
                <a:solidFill>
                  <a:schemeClr val="tx1"/>
                </a:solidFill>
                <a:effectLst/>
                <a:latin typeface="Abadi" panose="020B0604020104020204" pitchFamily="34" charset="0"/>
              </a:rPr>
              <a:t>request</a:t>
            </a:r>
            <a:r>
              <a:rPr kumimoji="0" lang="de-DE" altLang="de-DE" sz="2000" b="0" i="0" u="none" strike="noStrike" cap="none" normalizeH="0" baseline="0" dirty="0">
                <a:ln>
                  <a:noFill/>
                </a:ln>
                <a:solidFill>
                  <a:schemeClr val="tx1"/>
                </a:solidFill>
                <a:effectLst/>
                <a:latin typeface="Abadi" panose="020B0604020104020204" pitchFamily="34" charset="0"/>
              </a:rPr>
              <a:t>. The </a:t>
            </a:r>
            <a:r>
              <a:rPr kumimoji="0" lang="de-DE" altLang="de-DE" sz="2000" b="0" i="0" u="none" strike="noStrike" cap="none" normalizeH="0" baseline="0" dirty="0" err="1">
                <a:ln>
                  <a:noFill/>
                </a:ln>
                <a:solidFill>
                  <a:schemeClr val="tx1"/>
                </a:solidFill>
                <a:effectLst/>
                <a:latin typeface="Abadi" panose="020B0604020104020204" pitchFamily="34" charset="0"/>
              </a:rPr>
              <a:t>response</a:t>
            </a:r>
            <a:r>
              <a:rPr kumimoji="0" lang="de-DE" altLang="de-DE" sz="2000" b="0" i="0" u="none" strike="noStrike" cap="none" normalizeH="0" baseline="0" dirty="0">
                <a:ln>
                  <a:noFill/>
                </a:ln>
                <a:solidFill>
                  <a:schemeClr val="tx1"/>
                </a:solidFill>
                <a:effectLst/>
                <a:latin typeface="Abadi" panose="020B0604020104020204" pitchFamily="34" charset="0"/>
              </a:rPr>
              <a:t> was </a:t>
            </a:r>
            <a:r>
              <a:rPr kumimoji="0" lang="de-DE" altLang="de-DE" sz="2000" b="0" i="0" u="none" strike="noStrike" cap="none" normalizeH="0" baseline="0" dirty="0" err="1">
                <a:ln>
                  <a:noFill/>
                </a:ln>
                <a:solidFill>
                  <a:schemeClr val="tx1"/>
                </a:solidFill>
                <a:effectLst/>
                <a:latin typeface="Abadi" panose="020B0604020104020204" pitchFamily="34" charset="0"/>
              </a:rPr>
              <a:t>decoded</a:t>
            </a:r>
            <a:r>
              <a:rPr kumimoji="0" lang="de-DE" altLang="de-DE" sz="2000" b="0" i="0" u="none" strike="noStrike" cap="none" normalizeH="0" baseline="0" dirty="0">
                <a:ln>
                  <a:noFill/>
                </a:ln>
                <a:solidFill>
                  <a:schemeClr val="tx1"/>
                </a:solidFill>
                <a:effectLst/>
                <a:latin typeface="Abadi" panose="020B0604020104020204" pitchFamily="34" charset="0"/>
              </a:rPr>
              <a:t> </a:t>
            </a:r>
            <a:r>
              <a:rPr lang="de-DE" altLang="de-DE" sz="2000" dirty="0" err="1">
                <a:latin typeface="Abadi" panose="020B0604020104020204" pitchFamily="34" charset="0"/>
              </a:rPr>
              <a:t>into</a:t>
            </a:r>
            <a:r>
              <a:rPr lang="de-DE" altLang="de-DE" sz="2000" dirty="0">
                <a:latin typeface="Abadi" panose="020B0604020104020204" pitchFamily="34" charset="0"/>
              </a:rPr>
              <a:t> JSON </a:t>
            </a:r>
            <a:r>
              <a:rPr lang="de-DE" altLang="de-DE" sz="2000" dirty="0" err="1">
                <a:latin typeface="Abadi" panose="020B0604020104020204" pitchFamily="34" charset="0"/>
              </a:rPr>
              <a:t>format</a:t>
            </a:r>
            <a:r>
              <a:rPr lang="de-DE" altLang="de-DE" sz="2000" dirty="0">
                <a:latin typeface="Abadi" panose="020B0604020104020204" pitchFamily="34" charset="0"/>
              </a:rPr>
              <a:t>, </a:t>
            </a:r>
            <a:r>
              <a:rPr lang="de-DE" altLang="de-DE" sz="2000" dirty="0" err="1">
                <a:latin typeface="Abadi" panose="020B0604020104020204" pitchFamily="34" charset="0"/>
              </a:rPr>
              <a:t>which</a:t>
            </a:r>
            <a:r>
              <a:rPr lang="de-DE" altLang="de-DE" sz="2000" dirty="0">
                <a:latin typeface="Abadi" panose="020B0604020104020204" pitchFamily="34" charset="0"/>
              </a:rPr>
              <a:t> was </a:t>
            </a:r>
            <a:r>
              <a:rPr lang="de-DE" altLang="de-DE" sz="2000" dirty="0" err="1">
                <a:latin typeface="Abadi" panose="020B0604020104020204" pitchFamily="34" charset="0"/>
              </a:rPr>
              <a:t>then</a:t>
            </a:r>
            <a:r>
              <a:rPr lang="de-DE" altLang="de-DE" sz="2000" dirty="0">
                <a:latin typeface="Abadi" panose="020B0604020104020204" pitchFamily="34" charset="0"/>
              </a:rPr>
              <a:t> </a:t>
            </a:r>
            <a:r>
              <a:rPr lang="de-DE" altLang="de-DE" sz="2000" dirty="0" err="1">
                <a:latin typeface="Abadi" panose="020B0604020104020204" pitchFamily="34" charset="0"/>
              </a:rPr>
              <a:t>transformed</a:t>
            </a:r>
            <a:r>
              <a:rPr lang="de-DE" altLang="de-DE" sz="2000" dirty="0">
                <a:latin typeface="Abadi" panose="020B0604020104020204" pitchFamily="34" charset="0"/>
              </a:rPr>
              <a:t> </a:t>
            </a:r>
            <a:r>
              <a:rPr lang="de-DE" altLang="de-DE" sz="2000" dirty="0" err="1">
                <a:latin typeface="Abadi" panose="020B0604020104020204" pitchFamily="34" charset="0"/>
              </a:rPr>
              <a:t>into</a:t>
            </a:r>
            <a:r>
              <a:rPr lang="de-DE" altLang="de-DE" sz="2000" dirty="0">
                <a:latin typeface="Abadi" panose="020B0604020104020204" pitchFamily="34" charset="0"/>
              </a:rPr>
              <a:t> a Pandas </a:t>
            </a:r>
            <a:r>
              <a:rPr lang="de-DE" altLang="de-DE" sz="2000" dirty="0" err="1">
                <a:latin typeface="Abadi" panose="020B0604020104020204" pitchFamily="34" charset="0"/>
              </a:rPr>
              <a:t>DataFrame</a:t>
            </a:r>
            <a:r>
              <a:rPr lang="de-DE" altLang="de-DE" sz="2000" dirty="0">
                <a:latin typeface="Abadi" panose="020B0604020104020204" pitchFamily="34" charset="0"/>
              </a:rPr>
              <a:t> </a:t>
            </a:r>
            <a:r>
              <a:rPr lang="de-DE" altLang="de-DE" sz="2000" dirty="0" err="1">
                <a:latin typeface="Abadi" panose="020B0604020104020204" pitchFamily="34" charset="0"/>
              </a:rPr>
              <a:t>using</a:t>
            </a:r>
            <a:r>
              <a:rPr lang="de-DE" altLang="de-DE" sz="2000" dirty="0">
                <a:latin typeface="Abadi" panose="020B0604020104020204" pitchFamily="34" charset="0"/>
              </a:rPr>
              <a:t> </a:t>
            </a:r>
            <a:r>
              <a:rPr lang="de-DE" altLang="de-DE" sz="2000" dirty="0" err="1">
                <a:latin typeface="Abadi" panose="020B0604020104020204" pitchFamily="34" charset="0"/>
              </a:rPr>
              <a:t>json_normalize</a:t>
            </a:r>
            <a:r>
              <a:rPr lang="de-DE" altLang="de-DE" sz="2000" dirty="0">
                <a:latin typeface="Abadi" panose="020B0604020104020204" pitchFamily="34" charset="0"/>
              </a:rPr>
              <a:t>(). </a:t>
            </a:r>
            <a:br>
              <a:rPr lang="de-DE" altLang="de-DE" sz="2000" dirty="0">
                <a:latin typeface="Abadi" panose="020B0604020104020204" pitchFamily="34" charset="0"/>
              </a:rPr>
            </a:br>
            <a:r>
              <a:rPr lang="de-DE" altLang="de-DE" sz="2000" dirty="0">
                <a:latin typeface="Abadi" panose="020B0604020104020204" pitchFamily="34" charset="0"/>
              </a:rPr>
              <a:t>After </a:t>
            </a:r>
            <a:r>
              <a:rPr lang="de-DE" altLang="de-DE" sz="2000" dirty="0" err="1">
                <a:latin typeface="Abadi" panose="020B0604020104020204" pitchFamily="34" charset="0"/>
              </a:rPr>
              <a:t>that</a:t>
            </a:r>
            <a:r>
              <a:rPr lang="de-DE" altLang="de-DE" sz="2000" dirty="0">
                <a:latin typeface="Abadi" panose="020B0604020104020204" pitchFamily="34" charset="0"/>
              </a:rPr>
              <a:t>, </a:t>
            </a:r>
            <a:r>
              <a:rPr lang="de-DE" altLang="de-DE" sz="2000" dirty="0" err="1">
                <a:latin typeface="Abadi" panose="020B0604020104020204" pitchFamily="34" charset="0"/>
              </a:rPr>
              <a:t>the</a:t>
            </a:r>
            <a:r>
              <a:rPr lang="de-DE" altLang="de-DE" sz="2000" dirty="0">
                <a:latin typeface="Abadi" panose="020B0604020104020204" pitchFamily="34" charset="0"/>
              </a:rPr>
              <a:t> </a:t>
            </a:r>
            <a:r>
              <a:rPr lang="de-DE" altLang="de-DE" sz="2000" dirty="0" err="1">
                <a:latin typeface="Abadi" panose="020B0604020104020204" pitchFamily="34" charset="0"/>
              </a:rPr>
              <a:t>data</a:t>
            </a:r>
            <a:r>
              <a:rPr lang="de-DE" altLang="de-DE" sz="2000" dirty="0">
                <a:latin typeface="Abadi" panose="020B0604020104020204" pitchFamily="34" charset="0"/>
              </a:rPr>
              <a:t> was </a:t>
            </a:r>
            <a:r>
              <a:rPr lang="de-DE" altLang="de-DE" sz="2000" dirty="0" err="1">
                <a:latin typeface="Abadi" panose="020B0604020104020204" pitchFamily="34" charset="0"/>
              </a:rPr>
              <a:t>cleaned</a:t>
            </a:r>
            <a:r>
              <a:rPr lang="de-DE" altLang="de-DE" sz="2000" dirty="0">
                <a:latin typeface="Abadi" panose="020B0604020104020204" pitchFamily="34" charset="0"/>
              </a:rPr>
              <a:t>, </a:t>
            </a:r>
            <a:r>
              <a:rPr lang="de-DE" altLang="de-DE" sz="2000" dirty="0" err="1">
                <a:latin typeface="Abadi" panose="020B0604020104020204" pitchFamily="34" charset="0"/>
              </a:rPr>
              <a:t>missing</a:t>
            </a:r>
            <a:r>
              <a:rPr lang="de-DE" altLang="de-DE" sz="2000" dirty="0">
                <a:latin typeface="Abadi" panose="020B0604020104020204" pitchFamily="34" charset="0"/>
              </a:rPr>
              <a:t> </a:t>
            </a:r>
            <a:r>
              <a:rPr lang="de-DE" altLang="de-DE" sz="2000" dirty="0" err="1">
                <a:latin typeface="Abadi" panose="020B0604020104020204" pitchFamily="34" charset="0"/>
              </a:rPr>
              <a:t>values</a:t>
            </a:r>
            <a:r>
              <a:rPr lang="de-DE" altLang="de-DE" sz="2000" dirty="0">
                <a:latin typeface="Abadi" panose="020B0604020104020204" pitchFamily="34" charset="0"/>
              </a:rPr>
              <a:t> </a:t>
            </a:r>
            <a:r>
              <a:rPr lang="de-DE" altLang="de-DE" sz="2000" dirty="0" err="1">
                <a:latin typeface="Abadi" panose="020B0604020104020204" pitchFamily="34" charset="0"/>
              </a:rPr>
              <a:t>were</a:t>
            </a:r>
            <a:r>
              <a:rPr lang="de-DE" altLang="de-DE" sz="2000" dirty="0">
                <a:latin typeface="Abadi" panose="020B0604020104020204" pitchFamily="34" charset="0"/>
              </a:rPr>
              <a:t> </a:t>
            </a:r>
            <a:r>
              <a:rPr lang="de-DE" altLang="de-DE" sz="2000" dirty="0" err="1">
                <a:latin typeface="Abadi" panose="020B0604020104020204" pitchFamily="34" charset="0"/>
              </a:rPr>
              <a:t>identified</a:t>
            </a:r>
            <a:r>
              <a:rPr lang="de-DE" altLang="de-DE" sz="2000" dirty="0">
                <a:latin typeface="Abadi" panose="020B0604020104020204" pitchFamily="34" charset="0"/>
              </a:rPr>
              <a:t>, and </a:t>
            </a:r>
            <a:r>
              <a:rPr lang="de-DE" altLang="de-DE" sz="2000" dirty="0" err="1">
                <a:latin typeface="Abadi" panose="020B0604020104020204" pitchFamily="34" charset="0"/>
              </a:rPr>
              <a:t>appropriate</a:t>
            </a:r>
            <a:r>
              <a:rPr lang="de-DE" altLang="de-DE" sz="2000" dirty="0">
                <a:latin typeface="Abadi" panose="020B0604020104020204" pitchFamily="34" charset="0"/>
              </a:rPr>
              <a:t> </a:t>
            </a:r>
            <a:r>
              <a:rPr lang="de-DE" altLang="de-DE" sz="2000" dirty="0" err="1">
                <a:latin typeface="Abadi" panose="020B0604020104020204" pitchFamily="34" charset="0"/>
              </a:rPr>
              <a:t>actions</a:t>
            </a:r>
            <a:r>
              <a:rPr lang="de-DE" altLang="de-DE" sz="2000" dirty="0">
                <a:latin typeface="Abadi" panose="020B0604020104020204" pitchFamily="34" charset="0"/>
              </a:rPr>
              <a:t> </a:t>
            </a:r>
            <a:r>
              <a:rPr lang="de-DE" altLang="de-DE" sz="2000" dirty="0" err="1">
                <a:latin typeface="Abadi" panose="020B0604020104020204" pitchFamily="34" charset="0"/>
              </a:rPr>
              <a:t>were</a:t>
            </a:r>
            <a:r>
              <a:rPr lang="de-DE" altLang="de-DE" sz="2000" dirty="0">
                <a:latin typeface="Abadi" panose="020B0604020104020204" pitchFamily="34" charset="0"/>
              </a:rPr>
              <a:t> </a:t>
            </a:r>
            <a:r>
              <a:rPr lang="de-DE" altLang="de-DE" sz="2000" dirty="0" err="1">
                <a:latin typeface="Abadi" panose="020B0604020104020204" pitchFamily="34" charset="0"/>
              </a:rPr>
              <a:t>taken</a:t>
            </a:r>
            <a:r>
              <a:rPr lang="de-DE" altLang="de-DE" sz="2000" dirty="0">
                <a:latin typeface="Abadi" panose="020B0604020104020204" pitchFamily="34" charset="0"/>
              </a:rPr>
              <a:t> </a:t>
            </a:r>
            <a:r>
              <a:rPr lang="de-DE" altLang="de-DE" sz="2000" dirty="0" err="1">
                <a:latin typeface="Abadi" panose="020B0604020104020204" pitchFamily="34" charset="0"/>
              </a:rPr>
              <a:t>to</a:t>
            </a:r>
            <a:r>
              <a:rPr lang="de-DE" altLang="de-DE" sz="2000" dirty="0">
                <a:latin typeface="Abadi" panose="020B0604020104020204" pitchFamily="34" charset="0"/>
              </a:rPr>
              <a:t> </a:t>
            </a:r>
            <a:r>
              <a:rPr lang="de-DE" altLang="de-DE" sz="2000" dirty="0" err="1">
                <a:latin typeface="Abadi" panose="020B0604020104020204" pitchFamily="34" charset="0"/>
              </a:rPr>
              <a:t>fill</a:t>
            </a:r>
            <a:r>
              <a:rPr lang="de-DE" altLang="de-DE" sz="2000" dirty="0">
                <a:latin typeface="Abadi" panose="020B0604020104020204" pitchFamily="34" charset="0"/>
              </a:rPr>
              <a:t> </a:t>
            </a:r>
            <a:r>
              <a:rPr lang="de-DE" altLang="de-DE" sz="2000" dirty="0" err="1">
                <a:latin typeface="Abadi" panose="020B0604020104020204" pitchFamily="34" charset="0"/>
              </a:rPr>
              <a:t>them</a:t>
            </a:r>
            <a:r>
              <a:rPr lang="de-DE" altLang="de-DE" sz="2000" dirty="0">
                <a:latin typeface="Abadi" panose="020B0604020104020204" pitchFamily="34" charset="0"/>
              </a:rPr>
              <a:t>.</a:t>
            </a:r>
            <a:br>
              <a:rPr kumimoji="0" lang="de-DE" altLang="de-DE" sz="2000" b="0" i="0" u="none" strike="noStrike" cap="none" normalizeH="0" baseline="0" dirty="0">
                <a:ln>
                  <a:noFill/>
                </a:ln>
                <a:solidFill>
                  <a:schemeClr val="tx1"/>
                </a:solidFill>
                <a:effectLst/>
                <a:latin typeface="Abadi" panose="020B0604020104020204" pitchFamily="34" charset="0"/>
              </a:rPr>
            </a:br>
            <a:endParaRPr kumimoji="0" lang="de-DE" altLang="de-DE"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000" b="0" i="0" u="none" strike="noStrike" cap="none" normalizeH="0" baseline="0" dirty="0">
                <a:ln>
                  <a:noFill/>
                </a:ln>
                <a:solidFill>
                  <a:schemeClr val="tx1"/>
                </a:solidFill>
                <a:effectLst/>
                <a:latin typeface="Abadi" panose="020B0604020104020204" pitchFamily="34" charset="0"/>
              </a:rPr>
              <a:t>As </a:t>
            </a:r>
            <a:r>
              <a:rPr kumimoji="0" lang="de-DE" altLang="de-DE" sz="2000" b="0" i="0" u="none" strike="noStrike" cap="none" normalizeH="0" baseline="0" dirty="0" err="1">
                <a:ln>
                  <a:noFill/>
                </a:ln>
                <a:solidFill>
                  <a:schemeClr val="tx1"/>
                </a:solidFill>
                <a:effectLst/>
                <a:latin typeface="Abadi" panose="020B0604020104020204" pitchFamily="34" charset="0"/>
              </a:rPr>
              <a:t>for</a:t>
            </a:r>
            <a:r>
              <a:rPr kumimoji="0" lang="de-DE" altLang="de-DE" sz="2000" b="0" i="0" u="none" strike="noStrike" cap="none" normalizeH="0" baseline="0" dirty="0">
                <a:ln>
                  <a:noFill/>
                </a:ln>
                <a:solidFill>
                  <a:schemeClr val="tx1"/>
                </a:solidFill>
                <a:effectLst/>
                <a:latin typeface="Abadi" panose="020B0604020104020204" pitchFamily="34" charset="0"/>
              </a:rPr>
              <a:t> web </a:t>
            </a:r>
            <a:r>
              <a:rPr kumimoji="0" lang="de-DE" altLang="de-DE" sz="2000" b="0" i="0" u="none" strike="noStrike" cap="none" normalizeH="0" baseline="0" dirty="0" err="1">
                <a:ln>
                  <a:noFill/>
                </a:ln>
                <a:solidFill>
                  <a:schemeClr val="tx1"/>
                </a:solidFill>
                <a:effectLst/>
                <a:latin typeface="Abadi" panose="020B0604020104020204" pitchFamily="34" charset="0"/>
              </a:rPr>
              <a:t>scraping</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BeautifulSoup</a:t>
            </a:r>
            <a:r>
              <a:rPr kumimoji="0" lang="de-DE" altLang="de-DE" sz="2000" b="0" i="0" u="none" strike="noStrike" cap="none" normalizeH="0" baseline="0" dirty="0">
                <a:ln>
                  <a:noFill/>
                </a:ln>
                <a:solidFill>
                  <a:schemeClr val="tx1"/>
                </a:solidFill>
                <a:effectLst/>
                <a:latin typeface="Abadi" panose="020B0604020104020204" pitchFamily="34" charset="0"/>
              </a:rPr>
              <a:t> was </a:t>
            </a:r>
            <a:r>
              <a:rPr kumimoji="0" lang="de-DE" altLang="de-DE" sz="2000" b="0" i="0" u="none" strike="noStrike" cap="none" normalizeH="0" baseline="0" dirty="0" err="1">
                <a:ln>
                  <a:noFill/>
                </a:ln>
                <a:solidFill>
                  <a:schemeClr val="tx1"/>
                </a:solidFill>
                <a:effectLst/>
                <a:latin typeface="Abadi" panose="020B0604020104020204" pitchFamily="34" charset="0"/>
              </a:rPr>
              <a:t>employed</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to</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retrieve</a:t>
            </a:r>
            <a:r>
              <a:rPr kumimoji="0" lang="de-DE" altLang="de-DE" sz="2000" b="0" i="0" u="none" strike="noStrike" cap="none" normalizeH="0" baseline="0" dirty="0">
                <a:ln>
                  <a:noFill/>
                </a:ln>
                <a:solidFill>
                  <a:schemeClr val="tx1"/>
                </a:solidFill>
                <a:effectLst/>
                <a:latin typeface="Abadi" panose="020B0604020104020204" pitchFamily="34" charset="0"/>
              </a:rPr>
              <a:t> launch </a:t>
            </a:r>
            <a:r>
              <a:rPr kumimoji="0" lang="de-DE" altLang="de-DE" sz="2000" b="0" i="0" u="none" strike="noStrike" cap="none" normalizeH="0" baseline="0" dirty="0" err="1">
                <a:ln>
                  <a:noFill/>
                </a:ln>
                <a:solidFill>
                  <a:schemeClr val="tx1"/>
                </a:solidFill>
                <a:effectLst/>
                <a:latin typeface="Abadi" panose="020B0604020104020204" pitchFamily="34" charset="0"/>
              </a:rPr>
              <a:t>records</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formatted</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as</a:t>
            </a:r>
            <a:r>
              <a:rPr kumimoji="0" lang="de-DE" altLang="de-DE" sz="2000" b="0" i="0" u="none" strike="noStrike" cap="none" normalizeH="0" baseline="0" dirty="0">
                <a:ln>
                  <a:noFill/>
                </a:ln>
                <a:solidFill>
                  <a:schemeClr val="tx1"/>
                </a:solidFill>
                <a:effectLst/>
                <a:latin typeface="Abadi" panose="020B0604020104020204" pitchFamily="34" charset="0"/>
              </a:rPr>
              <a:t> an HTML </a:t>
            </a:r>
            <a:r>
              <a:rPr kumimoji="0" lang="de-DE" altLang="de-DE" sz="2000" b="0" i="0" u="none" strike="noStrike" cap="none" normalizeH="0" baseline="0" dirty="0" err="1">
                <a:ln>
                  <a:noFill/>
                </a:ln>
                <a:solidFill>
                  <a:schemeClr val="tx1"/>
                </a:solidFill>
                <a:effectLst/>
                <a:latin typeface="Abadi" panose="020B0604020104020204" pitchFamily="34" charset="0"/>
              </a:rPr>
              <a:t>table</a:t>
            </a:r>
            <a:r>
              <a:rPr kumimoji="0" lang="de-DE" altLang="de-DE" sz="2000" b="0" i="0" u="none" strike="noStrike" cap="none" normalizeH="0" baseline="0" dirty="0">
                <a:ln>
                  <a:noFill/>
                </a:ln>
                <a:solidFill>
                  <a:schemeClr val="tx1"/>
                </a:solidFill>
                <a:effectLst/>
                <a:latin typeface="Abadi" panose="020B0604020104020204" pitchFamily="34" charset="0"/>
              </a:rPr>
              <a:t>. This </a:t>
            </a:r>
            <a:r>
              <a:rPr kumimoji="0" lang="de-DE" altLang="de-DE" sz="2000" b="0" i="0" u="none" strike="noStrike" cap="none" normalizeH="0" baseline="0" dirty="0" err="1">
                <a:ln>
                  <a:noFill/>
                </a:ln>
                <a:solidFill>
                  <a:schemeClr val="tx1"/>
                </a:solidFill>
                <a:effectLst/>
                <a:latin typeface="Abadi" panose="020B0604020104020204" pitchFamily="34" charset="0"/>
              </a:rPr>
              <a:t>table</a:t>
            </a:r>
            <a:r>
              <a:rPr kumimoji="0" lang="de-DE" altLang="de-DE" sz="2000" b="0" i="0" u="none" strike="noStrike" cap="none" normalizeH="0" baseline="0" dirty="0">
                <a:ln>
                  <a:noFill/>
                </a:ln>
                <a:solidFill>
                  <a:schemeClr val="tx1"/>
                </a:solidFill>
                <a:effectLst/>
                <a:latin typeface="Abadi" panose="020B0604020104020204" pitchFamily="34" charset="0"/>
              </a:rPr>
              <a:t> was </a:t>
            </a:r>
            <a:r>
              <a:rPr kumimoji="0" lang="de-DE" altLang="de-DE" sz="2000" b="0" i="0" u="none" strike="noStrike" cap="none" normalizeH="0" baseline="0" dirty="0" err="1">
                <a:ln>
                  <a:noFill/>
                </a:ln>
                <a:solidFill>
                  <a:schemeClr val="tx1"/>
                </a:solidFill>
                <a:effectLst/>
                <a:latin typeface="Abadi" panose="020B0604020104020204" pitchFamily="34" charset="0"/>
              </a:rPr>
              <a:t>parsed</a:t>
            </a:r>
            <a:r>
              <a:rPr kumimoji="0" lang="de-DE" altLang="de-DE" sz="2000" b="0" i="0" u="none" strike="noStrike" cap="none" normalizeH="0" baseline="0" dirty="0">
                <a:ln>
                  <a:noFill/>
                </a:ln>
                <a:solidFill>
                  <a:schemeClr val="tx1"/>
                </a:solidFill>
                <a:effectLst/>
                <a:latin typeface="Abadi" panose="020B0604020104020204" pitchFamily="34" charset="0"/>
              </a:rPr>
              <a:t> and </a:t>
            </a:r>
            <a:r>
              <a:rPr kumimoji="0" lang="de-DE" altLang="de-DE" sz="2000" b="0" i="0" u="none" strike="noStrike" cap="none" normalizeH="0" baseline="0" dirty="0" err="1">
                <a:ln>
                  <a:noFill/>
                </a:ln>
                <a:solidFill>
                  <a:schemeClr val="tx1"/>
                </a:solidFill>
                <a:effectLst/>
                <a:latin typeface="Abadi" panose="020B0604020104020204" pitchFamily="34" charset="0"/>
              </a:rPr>
              <a:t>converted</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into</a:t>
            </a:r>
            <a:r>
              <a:rPr kumimoji="0" lang="de-DE" altLang="de-DE" sz="2000" b="0" i="0" u="none" strike="noStrike" cap="none" normalizeH="0" baseline="0" dirty="0">
                <a:ln>
                  <a:noFill/>
                </a:ln>
                <a:solidFill>
                  <a:schemeClr val="tx1"/>
                </a:solidFill>
                <a:effectLst/>
                <a:latin typeface="Abadi" panose="020B0604020104020204" pitchFamily="34" charset="0"/>
              </a:rPr>
              <a:t> a Pandas </a:t>
            </a:r>
            <a:r>
              <a:rPr kumimoji="0" lang="de-DE" altLang="de-DE" sz="2000" b="0" i="0" u="none" strike="noStrike" cap="none" normalizeH="0" baseline="0" dirty="0" err="1">
                <a:ln>
                  <a:noFill/>
                </a:ln>
                <a:solidFill>
                  <a:schemeClr val="tx1"/>
                </a:solidFill>
                <a:effectLst/>
                <a:latin typeface="Abadi" panose="020B0604020104020204" pitchFamily="34" charset="0"/>
              </a:rPr>
              <a:t>DataFrame</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for</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further</a:t>
            </a:r>
            <a:r>
              <a:rPr kumimoji="0" lang="de-DE" altLang="de-DE" sz="2000" b="0" i="0" u="none" strike="noStrike" cap="none" normalizeH="0" baseline="0" dirty="0">
                <a:ln>
                  <a:noFill/>
                </a:ln>
                <a:solidFill>
                  <a:schemeClr val="tx1"/>
                </a:solidFill>
                <a:effectLst/>
                <a:latin typeface="Abadi" panose="020B0604020104020204" pitchFamily="34" charset="0"/>
              </a:rPr>
              <a:t> </a:t>
            </a:r>
            <a:r>
              <a:rPr kumimoji="0" lang="de-DE" altLang="de-DE" sz="2000" b="0" i="0" u="none" strike="noStrike" cap="none" normalizeH="0" baseline="0" dirty="0" err="1">
                <a:ln>
                  <a:noFill/>
                </a:ln>
                <a:solidFill>
                  <a:schemeClr val="tx1"/>
                </a:solidFill>
                <a:effectLst/>
                <a:latin typeface="Abadi" panose="020B0604020104020204" pitchFamily="34" charset="0"/>
              </a:rPr>
              <a:t>analysis</a:t>
            </a:r>
            <a:r>
              <a:rPr kumimoji="0" lang="de-DE" altLang="de-DE" sz="2000" b="0" i="0" u="none" strike="noStrike" cap="none" normalizeH="0" baseline="0" dirty="0">
                <a:ln>
                  <a:noFill/>
                </a:ln>
                <a:solidFill>
                  <a:schemeClr val="tx1"/>
                </a:solidFill>
                <a:effectLst/>
                <a:latin typeface="Abadi" panose="020B0604020104020204" pitchFamily="34" charset="0"/>
              </a:rPr>
              <a:t>.</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pic>
        <p:nvPicPr>
          <p:cNvPr id="2" name="Inhaltsplatzhalter 1">
            <a:extLst>
              <a:ext uri="{FF2B5EF4-FFF2-40B4-BE49-F238E27FC236}">
                <a16:creationId xmlns:a16="http://schemas.microsoft.com/office/drawing/2014/main" id="{147186A6-C9AB-4FEF-8627-CBCB73C57221}"/>
              </a:ext>
            </a:extLst>
          </p:cNvPr>
          <p:cNvPicPr>
            <a:picLocks noGrp="1" noChangeAspect="1"/>
          </p:cNvPicPr>
          <p:nvPr>
            <p:ph idx="4294967295"/>
          </p:nvPr>
        </p:nvPicPr>
        <p:blipFill>
          <a:blip r:embed="rId3"/>
          <a:stretch>
            <a:fillRect/>
          </a:stretch>
        </p:blipFill>
        <p:spPr>
          <a:xfrm>
            <a:off x="6142927" y="1773863"/>
            <a:ext cx="4829874" cy="800100"/>
          </a:xfrm>
          <a:prstGeom prst="rect">
            <a:avLst/>
          </a:prstGeom>
          <a:ln>
            <a:solidFill>
              <a:schemeClr val="tx1"/>
            </a:solidFill>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457200" indent="-457200">
              <a:lnSpc>
                <a:spcPct val="100000"/>
              </a:lnSpc>
              <a:spcBef>
                <a:spcPts val="1400"/>
              </a:spcBef>
              <a:buAutoNum type="arabicPeriod"/>
            </a:pPr>
            <a:r>
              <a:rPr lang="en-US" sz="1800" dirty="0">
                <a:solidFill>
                  <a:schemeClr val="accent3">
                    <a:lumMod val="25000"/>
                  </a:schemeClr>
                </a:solidFill>
                <a:latin typeface="Abadi" panose="020B0604020104020204" pitchFamily="34" charset="0"/>
              </a:rPr>
              <a:t>Getting the request for the rocket launch data using API</a:t>
            </a:r>
          </a:p>
          <a:p>
            <a:pPr marL="457200" indent="-457200">
              <a:lnSpc>
                <a:spcPct val="100000"/>
              </a:lnSpc>
              <a:spcBef>
                <a:spcPts val="1400"/>
              </a:spcBef>
              <a:buAutoNum type="arabicPeriod"/>
            </a:pPr>
            <a:r>
              <a:rPr lang="en-US" sz="1800" dirty="0">
                <a:solidFill>
                  <a:schemeClr val="accent3">
                    <a:lumMod val="25000"/>
                  </a:schemeClr>
                </a:solidFill>
                <a:latin typeface="Abadi" panose="020B0604020104020204" pitchFamily="34" charset="0"/>
              </a:rPr>
              <a:t>Using the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 method to convert the json result to a </a:t>
            </a:r>
            <a:r>
              <a:rPr lang="en-US" sz="1800" dirty="0" err="1">
                <a:solidFill>
                  <a:schemeClr val="accent3">
                    <a:lumMod val="25000"/>
                  </a:schemeClr>
                </a:solidFill>
                <a:latin typeface="Abadi" panose="020B0604020104020204" pitchFamily="34" charset="0"/>
              </a:rPr>
              <a:t>dataframe</a:t>
            </a:r>
            <a:endParaRPr lang="en-US" sz="1800" dirty="0">
              <a:solidFill>
                <a:schemeClr val="accent3">
                  <a:lumMod val="25000"/>
                </a:schemeClr>
              </a:solidFill>
              <a:latin typeface="Abadi" panose="020B0604020104020204" pitchFamily="34" charset="0"/>
            </a:endParaRPr>
          </a:p>
          <a:p>
            <a:pPr marL="457200" indent="-457200">
              <a:lnSpc>
                <a:spcPct val="100000"/>
              </a:lnSpc>
              <a:spcBef>
                <a:spcPts val="1400"/>
              </a:spcBef>
              <a:buAutoNum type="arabicPeriod"/>
            </a:pPr>
            <a:r>
              <a:rPr lang="en-US" sz="1800" dirty="0">
                <a:solidFill>
                  <a:schemeClr val="accent3">
                    <a:lumMod val="25000"/>
                  </a:schemeClr>
                </a:solidFill>
                <a:latin typeface="Abadi" panose="020B0604020104020204" pitchFamily="34" charset="0"/>
              </a:rPr>
              <a:t>Performing data cleaning and filling the missing value</a:t>
            </a:r>
          </a:p>
          <a:p>
            <a:pPr marL="0" indent="0">
              <a:lnSpc>
                <a:spcPct val="100000"/>
              </a:lnSpc>
              <a:spcBef>
                <a:spcPts val="1400"/>
              </a:spcBef>
              <a:buNone/>
            </a:pPr>
            <a:endParaRPr lang="en-US" sz="15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500" dirty="0">
                <a:solidFill>
                  <a:schemeClr val="accent3">
                    <a:lumMod val="25000"/>
                  </a:schemeClr>
                </a:solidFill>
                <a:latin typeface="Abadi" panose="020B0604020104020204" pitchFamily="34" charset="0"/>
              </a:rPr>
              <a:t>From:</a:t>
            </a:r>
            <a:br>
              <a:rPr lang="en-US" sz="1500" dirty="0">
                <a:solidFill>
                  <a:schemeClr val="accent3">
                    <a:lumMod val="25000"/>
                  </a:schemeClr>
                </a:solidFill>
                <a:latin typeface="Abadi" panose="020B0604020104020204" pitchFamily="34" charset="0"/>
              </a:rPr>
            </a:br>
            <a:r>
              <a:rPr lang="en-US" sz="1500" dirty="0">
                <a:solidFill>
                  <a:schemeClr val="accent3">
                    <a:lumMod val="25000"/>
                  </a:schemeClr>
                </a:solidFill>
                <a:latin typeface="Abadi" panose="020B0604020104020204" pitchFamily="34" charset="0"/>
                <a:hlinkClick r:id="rId4"/>
              </a:rPr>
              <a:t>https://github.com/Faqqin/Applied-Data-Science-Capstone-SpaceX/blob/main/Data%20Collection%20API.ipynb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Grafik 6">
            <a:extLst>
              <a:ext uri="{FF2B5EF4-FFF2-40B4-BE49-F238E27FC236}">
                <a16:creationId xmlns:a16="http://schemas.microsoft.com/office/drawing/2014/main" id="{9A211EFA-7BE2-4B4A-8F3C-44D50B64B372}"/>
              </a:ext>
            </a:extLst>
          </p:cNvPr>
          <p:cNvPicPr>
            <a:picLocks noChangeAspect="1"/>
          </p:cNvPicPr>
          <p:nvPr/>
        </p:nvPicPr>
        <p:blipFill>
          <a:blip r:embed="rId5"/>
          <a:stretch>
            <a:fillRect/>
          </a:stretch>
        </p:blipFill>
        <p:spPr>
          <a:xfrm>
            <a:off x="6142927" y="2623180"/>
            <a:ext cx="4829874" cy="504825"/>
          </a:xfrm>
          <a:prstGeom prst="rect">
            <a:avLst/>
          </a:prstGeom>
          <a:ln>
            <a:solidFill>
              <a:schemeClr val="tx1"/>
            </a:solidFill>
          </a:ln>
        </p:spPr>
      </p:pic>
      <p:pic>
        <p:nvPicPr>
          <p:cNvPr id="9" name="Grafik 8">
            <a:extLst>
              <a:ext uri="{FF2B5EF4-FFF2-40B4-BE49-F238E27FC236}">
                <a16:creationId xmlns:a16="http://schemas.microsoft.com/office/drawing/2014/main" id="{EDE9D532-D433-43A1-8A31-B1A05887A159}"/>
              </a:ext>
            </a:extLst>
          </p:cNvPr>
          <p:cNvPicPr>
            <a:picLocks noChangeAspect="1"/>
          </p:cNvPicPr>
          <p:nvPr/>
        </p:nvPicPr>
        <p:blipFill>
          <a:blip r:embed="rId6"/>
          <a:stretch>
            <a:fillRect/>
          </a:stretch>
        </p:blipFill>
        <p:spPr>
          <a:xfrm>
            <a:off x="6142927" y="3177279"/>
            <a:ext cx="4829874" cy="2251520"/>
          </a:xfrm>
          <a:prstGeom prst="rect">
            <a:avLst/>
          </a:prstGeom>
          <a:ln>
            <a:solidFill>
              <a:schemeClr val="tx1"/>
            </a:solidFill>
          </a:ln>
        </p:spPr>
      </p:pic>
      <p:cxnSp>
        <p:nvCxnSpPr>
          <p:cNvPr id="11" name="Verbinder: gewinkelt 10">
            <a:extLst>
              <a:ext uri="{FF2B5EF4-FFF2-40B4-BE49-F238E27FC236}">
                <a16:creationId xmlns:a16="http://schemas.microsoft.com/office/drawing/2014/main" id="{BFC8E880-9247-4734-A4D9-4E53E0BA9464}"/>
              </a:ext>
            </a:extLst>
          </p:cNvPr>
          <p:cNvCxnSpPr>
            <a:stCxn id="2" idx="1"/>
            <a:endCxn id="7" idx="1"/>
          </p:cNvCxnSpPr>
          <p:nvPr/>
        </p:nvCxnSpPr>
        <p:spPr>
          <a:xfrm rot="10800000" flipV="1">
            <a:off x="6142927" y="2173913"/>
            <a:ext cx="12700" cy="70168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Verbinder: gewinkelt 12">
            <a:extLst>
              <a:ext uri="{FF2B5EF4-FFF2-40B4-BE49-F238E27FC236}">
                <a16:creationId xmlns:a16="http://schemas.microsoft.com/office/drawing/2014/main" id="{3E15BCB6-AA51-4CEF-95A6-2C8DE6D04A5C}"/>
              </a:ext>
            </a:extLst>
          </p:cNvPr>
          <p:cNvCxnSpPr>
            <a:stCxn id="7" idx="3"/>
            <a:endCxn id="9" idx="3"/>
          </p:cNvCxnSpPr>
          <p:nvPr/>
        </p:nvCxnSpPr>
        <p:spPr>
          <a:xfrm>
            <a:off x="10972801" y="2875593"/>
            <a:ext cx="12700" cy="142744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233285"/>
          </a:xfrm>
          <a:prstGeom prst="rect">
            <a:avLst/>
          </a:prstGeom>
        </p:spPr>
        <p:txBody>
          <a:bodyPr lIns="91440" tIns="45720" rIns="91440" bIns="45720" anchor="t">
            <a:noAutofit/>
          </a:bodyPr>
          <a:lstStyle/>
          <a:p>
            <a:pPr marL="457200" indent="-457200">
              <a:lnSpc>
                <a:spcPct val="100000"/>
              </a:lnSpc>
              <a:spcBef>
                <a:spcPts val="1400"/>
              </a:spcBef>
              <a:buAutoNum type="arabicPeriod"/>
            </a:pPr>
            <a:r>
              <a:rPr lang="en-US" sz="1800" dirty="0">
                <a:solidFill>
                  <a:schemeClr val="accent3">
                    <a:lumMod val="25000"/>
                  </a:schemeClr>
                </a:solidFill>
                <a:latin typeface="Abadi" panose="020B0604020104020204" pitchFamily="34" charset="0"/>
              </a:rPr>
              <a:t>Getting the response from HTML</a:t>
            </a:r>
          </a:p>
          <a:p>
            <a:pPr marL="457200" indent="-457200">
              <a:lnSpc>
                <a:spcPct val="100000"/>
              </a:lnSpc>
              <a:spcBef>
                <a:spcPts val="1400"/>
              </a:spcBef>
              <a:buAutoNum type="arabicPeriod"/>
            </a:pPr>
            <a:r>
              <a:rPr lang="en-US" sz="1800" dirty="0">
                <a:solidFill>
                  <a:schemeClr val="accent3">
                    <a:lumMod val="25000"/>
                  </a:schemeClr>
                </a:solidFill>
                <a:latin typeface="Abadi" panose="020B0604020104020204" pitchFamily="34" charset="0"/>
              </a:rPr>
              <a:t>Creating a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object</a:t>
            </a:r>
          </a:p>
          <a:p>
            <a:pPr marL="457200" indent="-457200">
              <a:lnSpc>
                <a:spcPct val="100000"/>
              </a:lnSpc>
              <a:spcBef>
                <a:spcPts val="1400"/>
              </a:spcBef>
              <a:buAutoNum type="arabicPeriod"/>
            </a:pPr>
            <a:r>
              <a:rPr lang="en-US" sz="1800" dirty="0">
                <a:solidFill>
                  <a:schemeClr val="accent3">
                    <a:lumMod val="25000"/>
                  </a:schemeClr>
                </a:solidFill>
                <a:latin typeface="Abadi" panose="020B0604020104020204" pitchFamily="34" charset="0"/>
              </a:rPr>
              <a:t>Extracting all columns and variable names from the HTML Header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500" dirty="0">
                <a:solidFill>
                  <a:schemeClr val="accent3">
                    <a:lumMod val="25000"/>
                  </a:schemeClr>
                </a:solidFill>
                <a:latin typeface="Abadi" panose="020B0604020104020204" pitchFamily="34" charset="0"/>
              </a:rPr>
              <a:t>From:</a:t>
            </a:r>
            <a:br>
              <a:rPr lang="en-US" sz="1500" dirty="0">
                <a:solidFill>
                  <a:schemeClr val="accent3">
                    <a:lumMod val="25000"/>
                  </a:schemeClr>
                </a:solidFill>
                <a:latin typeface="Abadi" panose="020B0604020104020204" pitchFamily="34" charset="0"/>
              </a:rPr>
            </a:br>
            <a:r>
              <a:rPr lang="en-US" sz="1500" dirty="0">
                <a:solidFill>
                  <a:schemeClr val="accent3">
                    <a:lumMod val="25000"/>
                  </a:schemeClr>
                </a:solidFill>
                <a:latin typeface="Abadi" panose="020B0604020104020204" pitchFamily="34" charset="0"/>
                <a:hlinkClick r:id="rId3"/>
              </a:rPr>
              <a:t>https://github.com/Faqqin/Applied-Data-Science-Capstone-SpaceX/blob/main/Data%20Collection%20with%20Webscraping.ipynb</a:t>
            </a:r>
            <a:endParaRPr lang="en-US" sz="15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53621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Grafik 4">
            <a:extLst>
              <a:ext uri="{FF2B5EF4-FFF2-40B4-BE49-F238E27FC236}">
                <a16:creationId xmlns:a16="http://schemas.microsoft.com/office/drawing/2014/main" id="{E6CCF671-A23D-42A9-A0D6-57B1FD941B5C}"/>
              </a:ext>
            </a:extLst>
          </p:cNvPr>
          <p:cNvPicPr>
            <a:picLocks noChangeAspect="1"/>
          </p:cNvPicPr>
          <p:nvPr/>
        </p:nvPicPr>
        <p:blipFill>
          <a:blip r:embed="rId4"/>
          <a:stretch>
            <a:fillRect/>
          </a:stretch>
        </p:blipFill>
        <p:spPr>
          <a:xfrm>
            <a:off x="6559549" y="1792288"/>
            <a:ext cx="4162425" cy="723900"/>
          </a:xfrm>
          <a:prstGeom prst="rect">
            <a:avLst/>
          </a:prstGeom>
          <a:ln>
            <a:solidFill>
              <a:schemeClr val="tx1"/>
            </a:solidFill>
          </a:ln>
        </p:spPr>
      </p:pic>
      <p:pic>
        <p:nvPicPr>
          <p:cNvPr id="7" name="Grafik 6">
            <a:extLst>
              <a:ext uri="{FF2B5EF4-FFF2-40B4-BE49-F238E27FC236}">
                <a16:creationId xmlns:a16="http://schemas.microsoft.com/office/drawing/2014/main" id="{B2A4209F-869F-40DA-90AF-185CDD656F23}"/>
              </a:ext>
            </a:extLst>
          </p:cNvPr>
          <p:cNvPicPr>
            <a:picLocks noChangeAspect="1"/>
          </p:cNvPicPr>
          <p:nvPr/>
        </p:nvPicPr>
        <p:blipFill>
          <a:blip r:embed="rId5"/>
          <a:stretch>
            <a:fillRect/>
          </a:stretch>
        </p:blipFill>
        <p:spPr>
          <a:xfrm>
            <a:off x="5919953" y="3014446"/>
            <a:ext cx="5441478" cy="514350"/>
          </a:xfrm>
          <a:prstGeom prst="rect">
            <a:avLst/>
          </a:prstGeom>
          <a:ln>
            <a:solidFill>
              <a:schemeClr val="tx1"/>
            </a:solidFill>
          </a:ln>
        </p:spPr>
      </p:pic>
      <p:pic>
        <p:nvPicPr>
          <p:cNvPr id="8" name="Grafik 7">
            <a:extLst>
              <a:ext uri="{FF2B5EF4-FFF2-40B4-BE49-F238E27FC236}">
                <a16:creationId xmlns:a16="http://schemas.microsoft.com/office/drawing/2014/main" id="{B12EECA0-CFD0-42F8-BC4A-D201E749827C}"/>
              </a:ext>
            </a:extLst>
          </p:cNvPr>
          <p:cNvPicPr>
            <a:picLocks noChangeAspect="1"/>
          </p:cNvPicPr>
          <p:nvPr/>
        </p:nvPicPr>
        <p:blipFill>
          <a:blip r:embed="rId6"/>
          <a:stretch>
            <a:fillRect/>
          </a:stretch>
        </p:blipFill>
        <p:spPr>
          <a:xfrm>
            <a:off x="5651685" y="4023483"/>
            <a:ext cx="5978013" cy="1638687"/>
          </a:xfrm>
          <a:prstGeom prst="rect">
            <a:avLst/>
          </a:prstGeom>
          <a:ln>
            <a:solidFill>
              <a:schemeClr val="tx1"/>
            </a:solidFill>
          </a:ln>
        </p:spPr>
      </p:pic>
      <p:cxnSp>
        <p:nvCxnSpPr>
          <p:cNvPr id="10" name="Verbinder: gewinkelt 9">
            <a:extLst>
              <a:ext uri="{FF2B5EF4-FFF2-40B4-BE49-F238E27FC236}">
                <a16:creationId xmlns:a16="http://schemas.microsoft.com/office/drawing/2014/main" id="{D2EDFE0B-A6F3-468B-847F-D6BEBC457597}"/>
              </a:ext>
            </a:extLst>
          </p:cNvPr>
          <p:cNvCxnSpPr>
            <a:stCxn id="5" idx="2"/>
            <a:endCxn id="7" idx="0"/>
          </p:cNvCxnSpPr>
          <p:nvPr/>
        </p:nvCxnSpPr>
        <p:spPr>
          <a:xfrm rot="5400000">
            <a:off x="8391598" y="2765282"/>
            <a:ext cx="498258" cy="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CEE10A55-3F99-4CB5-BBA9-627508314DE3}"/>
              </a:ext>
            </a:extLst>
          </p:cNvPr>
          <p:cNvCxnSpPr>
            <a:stCxn id="7" idx="2"/>
            <a:endCxn id="8" idx="0"/>
          </p:cNvCxnSpPr>
          <p:nvPr/>
        </p:nvCxnSpPr>
        <p:spPr>
          <a:xfrm>
            <a:off x="8640692" y="3528796"/>
            <a:ext cx="0" cy="494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2145</Words>
  <Application>Microsoft Office PowerPoint</Application>
  <PresentationFormat>Breitbild</PresentationFormat>
  <Paragraphs>229</Paragraphs>
  <Slides>47</Slides>
  <Notes>6</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47</vt:i4>
      </vt:variant>
    </vt:vector>
  </HeadingPairs>
  <TitlesOfParts>
    <vt:vector size="56" baseType="lpstr">
      <vt:lpstr>Abadi</vt:lpstr>
      <vt:lpstr>Arial</vt:lpstr>
      <vt:lpstr>Calibri</vt:lpstr>
      <vt:lpstr>Calibri Light</vt:lpstr>
      <vt:lpstr>IBM Plex Mono SemiBold</vt:lpstr>
      <vt:lpstr>IBM Plex Mono Text</vt:lpstr>
      <vt:lpstr>SF Pro</vt:lpstr>
      <vt:lpstr>Wingdings</vt:lpstr>
      <vt:lpstr>Custom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Andreas Fack</cp:lastModifiedBy>
  <cp:revision>243</cp:revision>
  <dcterms:created xsi:type="dcterms:W3CDTF">2021-04-29T18:58:34Z</dcterms:created>
  <dcterms:modified xsi:type="dcterms:W3CDTF">2024-09-16T11:22:26Z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